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24" r:id="rId2"/>
    <p:sldId id="329" r:id="rId3"/>
    <p:sldId id="330" r:id="rId4"/>
    <p:sldId id="311" r:id="rId5"/>
    <p:sldId id="315" r:id="rId6"/>
    <p:sldId id="313" r:id="rId7"/>
    <p:sldId id="314" r:id="rId8"/>
    <p:sldId id="317" r:id="rId9"/>
    <p:sldId id="318" r:id="rId10"/>
    <p:sldId id="319" r:id="rId11"/>
    <p:sldId id="321" r:id="rId12"/>
    <p:sldId id="322" r:id="rId13"/>
    <p:sldId id="323" r:id="rId14"/>
    <p:sldId id="257" r:id="rId15"/>
    <p:sldId id="331" r:id="rId16"/>
    <p:sldId id="260" r:id="rId17"/>
    <p:sldId id="262" r:id="rId18"/>
    <p:sldId id="265" r:id="rId1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ojsilovic" initials="AM" lastIdx="1" clrIdx="0">
    <p:extLst>
      <p:ext uri="{19B8F6BF-5375-455C-9EA6-DF929625EA0E}">
        <p15:presenceInfo xmlns:p15="http://schemas.microsoft.com/office/powerpoint/2012/main" userId="S-1-5-21-1995268911-1582803572-3845216873-13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52435"/>
    <a:srgbClr val="FF9F9F"/>
    <a:srgbClr val="E93E4A"/>
    <a:srgbClr val="E53E4A"/>
    <a:srgbClr val="FF4B4B"/>
    <a:srgbClr val="F9CD50"/>
    <a:srgbClr val="FFD44B"/>
    <a:srgbClr val="960000"/>
    <a:srgbClr val="D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64" autoAdjust="0"/>
    <p:restoredTop sz="94364" autoAdjust="0"/>
  </p:normalViewPr>
  <p:slideViewPr>
    <p:cSldViewPr snapToGrid="0">
      <p:cViewPr varScale="1">
        <p:scale>
          <a:sx n="66" d="100"/>
          <a:sy n="66" d="100"/>
        </p:scale>
        <p:origin x="92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D59552-CEA1-4D68-A811-D78E8E60E178}" type="doc">
      <dgm:prSet loTypeId="urn:microsoft.com/office/officeart/2005/8/layout/vList5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3023D3BD-08A2-4BF3-B445-1BF9004E3775}">
      <dgm:prSet phldrT="[Text]" custT="1"/>
      <dgm:spPr>
        <a:solidFill>
          <a:srgbClr val="E52435"/>
        </a:solidFill>
      </dgm:spPr>
      <dgm:t>
        <a:bodyPr/>
        <a:lstStyle/>
        <a:p>
          <a:pPr algn="l"/>
          <a:r>
            <a:rPr lang="sr-Cyrl-RS" sz="2000" b="1" noProof="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rPr>
            <a:t>Вредност гранта</a:t>
          </a:r>
          <a:endParaRPr lang="en-US" sz="2000" dirty="0">
            <a:solidFill>
              <a:srgbClr val="FFFFFF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77A435-5A2F-4C5D-BBC6-793A5E3A664D}" type="parTrans" cxnId="{858319CA-B2F5-497C-93AC-93A270BE38C7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98DAEF-690D-4F05-9224-16F6FD4F8AE1}" type="sibTrans" cxnId="{858319CA-B2F5-497C-93AC-93A270BE38C7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3A120F-0EDA-45DC-A210-8080A7F5F338}">
      <dgm:prSet phldrT="[Text]" custT="1"/>
      <dgm:spPr>
        <a:ln>
          <a:noFill/>
        </a:ln>
      </dgm:spPr>
      <dgm:t>
        <a:bodyPr/>
        <a:lstStyle/>
        <a:p>
          <a:pPr rtl="0"/>
          <a:r>
            <a:rPr lang="sr-Cyrl-RS" sz="200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До</a:t>
          </a:r>
          <a:r>
            <a:rPr lang="sr-Latn-RS" sz="200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€80</a:t>
          </a:r>
          <a:r>
            <a:rPr lang="sr-Cyrl-RS" sz="200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.</a:t>
          </a:r>
          <a:r>
            <a:rPr lang="sr-Latn-RS" sz="200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000 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7052FE-1A40-4CED-A4EA-9F45D8C28B4C}" type="parTrans" cxnId="{4D0C7973-3380-4E4A-A63C-A2E0345F1BA4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C92121-3636-41A4-9DA8-B2B426E85258}" type="sibTrans" cxnId="{4D0C7973-3380-4E4A-A63C-A2E0345F1BA4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EB4849-33AD-49B1-8B99-97A92D70D56A}">
      <dgm:prSet phldrT="[Text]" custT="1"/>
      <dgm:spPr>
        <a:solidFill>
          <a:srgbClr val="E52435"/>
        </a:solidFill>
      </dgm:spPr>
      <dgm:t>
        <a:bodyPr/>
        <a:lstStyle/>
        <a:p>
          <a:pPr algn="l"/>
          <a:r>
            <a:rPr lang="sr-Cyrl-RS" sz="2000" b="1" noProof="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rPr>
            <a:t>Временски период</a:t>
          </a:r>
          <a:endParaRPr lang="en-US" sz="2000" dirty="0">
            <a:solidFill>
              <a:srgbClr val="FFFFFF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5C1E14-BBDB-4E7D-BD99-739263267FAB}" type="parTrans" cxnId="{E1AA9EB6-3B09-407C-8FA0-A30FFDE9F671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DD9598-2FDC-4966-8773-9CC27667B7DB}" type="sibTrans" cxnId="{E1AA9EB6-3B09-407C-8FA0-A30FFDE9F671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A5B879-5E88-47E6-98AE-35B9DDAE185C}">
      <dgm:prSet phldrT="[Text]" custT="1"/>
      <dgm:spPr>
        <a:ln>
          <a:noFill/>
        </a:ln>
      </dgm:spPr>
      <dgm:t>
        <a:bodyPr/>
        <a:lstStyle/>
        <a:p>
          <a:pPr rtl="0"/>
          <a:r>
            <a:rPr lang="sr-Cyrl-RS" sz="200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До </a:t>
          </a:r>
          <a:r>
            <a:rPr lang="sr-Latn-RS" sz="200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12 </a:t>
          </a:r>
          <a:r>
            <a:rPr lang="sr-Cyrl-RS" sz="200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месеци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6BD335-F7BA-416F-8542-FC1C89A80773}" type="parTrans" cxnId="{62D93475-E55E-487B-BC13-1FF701A091A2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846400-5515-4B29-A3DE-52736FFD00DE}" type="sibTrans" cxnId="{62D93475-E55E-487B-BC13-1FF701A091A2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3D6742-E279-43D5-9083-CBA684201D64}">
      <dgm:prSet phldrT="[Text]" custT="1"/>
      <dgm:spPr>
        <a:solidFill>
          <a:srgbClr val="E52435"/>
        </a:solidFill>
      </dgm:spPr>
      <dgm:t>
        <a:bodyPr/>
        <a:lstStyle/>
        <a:p>
          <a:pPr algn="l"/>
          <a:r>
            <a:rPr lang="sr-Cyrl-RS" sz="2000" b="1" noProof="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rPr>
            <a:t>Карактеристике</a:t>
          </a:r>
          <a:endParaRPr lang="en-US" sz="2000" dirty="0">
            <a:solidFill>
              <a:srgbClr val="FFFFFF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97C65B-BC63-4A9B-AA7C-3E28D0659A60}" type="parTrans" cxnId="{59D0309A-93EE-4544-B096-F8B86DFF419C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CDBC71-C1B2-4C67-AC0D-7229AA01F4F6}" type="sibTrans" cxnId="{59D0309A-93EE-4544-B096-F8B86DFF419C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CDFCE8-027C-4D1C-BC24-3A5FE755604E}">
      <dgm:prSet phldrT="[Text]" custT="1"/>
      <dgm:spPr>
        <a:ln>
          <a:noFill/>
        </a:ln>
      </dgm:spPr>
      <dgm:t>
        <a:bodyPr/>
        <a:lstStyle/>
        <a:p>
          <a:pPr rtl="0"/>
          <a:r>
            <a:rPr lang="sr-Cyrl-RS" sz="160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Финансирање од стране Фонда покрива до </a:t>
          </a:r>
          <a:r>
            <a:rPr lang="en-US" sz="160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70</a:t>
          </a:r>
          <a:r>
            <a:rPr lang="sr-Cyrl-RS" sz="160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% трошкова пројекта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A3E71A-5B0C-4C04-8DA7-365C32B5B4A9}" type="parTrans" cxnId="{575D2174-66B2-4D08-A6AA-9A996AA2C7BC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DAD263-CC16-4F08-AD15-A2B7F856D6C5}" type="sibTrans" cxnId="{575D2174-66B2-4D08-A6AA-9A996AA2C7BC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BB8F71-BF3E-4A86-8EC4-796A04D86A35}">
      <dgm:prSet custT="1"/>
      <dgm:spPr>
        <a:solidFill>
          <a:srgbClr val="E52435"/>
        </a:solidFill>
      </dgm:spPr>
      <dgm:t>
        <a:bodyPr/>
        <a:lstStyle/>
        <a:p>
          <a:pPr algn="l"/>
          <a:r>
            <a:rPr lang="sr-Cyrl-RS" sz="2000" b="1" noProof="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rPr>
            <a:t>Циљеви</a:t>
          </a:r>
          <a:r>
            <a:rPr lang="sr-Cyrl-RS" sz="2000" b="1" baseline="0" noProof="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rPr>
            <a:t> и фазе</a:t>
          </a:r>
          <a:endParaRPr lang="en-US" sz="2000" dirty="0">
            <a:solidFill>
              <a:srgbClr val="FFFFFF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E1EB5B-8D72-4EFD-8779-373A916D3B3A}" type="parTrans" cxnId="{9BF8625E-7749-4D14-864C-4C3418E4B471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D9AF53-92A9-4133-AB9B-E5468ABD66C3}" type="sibTrans" cxnId="{9BF8625E-7749-4D14-864C-4C3418E4B471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2C6847-F7B8-4424-A2D7-344AE88823D6}">
      <dgm:prSet custT="1"/>
      <dgm:spPr>
        <a:ln>
          <a:noFill/>
        </a:ln>
      </dgm:spPr>
      <dgm:t>
        <a:bodyPr/>
        <a:lstStyle/>
        <a:p>
          <a:pPr rtl="0"/>
          <a:r>
            <a:rPr lang="sr-Cyrl-RS" sz="16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Доказ концепта</a:t>
          </a:r>
          <a:r>
            <a:rPr lang="en-US" sz="16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US" sz="1600" i="1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proof of concept</a:t>
          </a:r>
          <a:r>
            <a:rPr lang="en-US" sz="16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), </a:t>
          </a:r>
          <a:r>
            <a:rPr lang="sr-Cyrl-RS" sz="16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израда производа основне вредности</a:t>
          </a:r>
          <a:r>
            <a:rPr lang="sr-Cyrl-RS" sz="1600" baseline="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sr-Latn-RS" sz="16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sr-Latn-RS" sz="1600" i="1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minimum viable</a:t>
          </a:r>
          <a:r>
            <a:rPr lang="sr-Latn-RS" sz="1600" i="1" baseline="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product</a:t>
          </a:r>
          <a:r>
            <a:rPr lang="sr-Latn-RS" sz="16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), </a:t>
          </a:r>
          <a:r>
            <a:rPr lang="sr-Cyrl-RS" sz="16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фаза прототипа</a:t>
          </a:r>
          <a:r>
            <a:rPr lang="en-US" sz="16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sr-Cyrl-RS" sz="16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заштита права новостворене интелектуалне својине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22795C-1883-4CBF-8957-C9F4AFF1F4D7}" type="parTrans" cxnId="{E9855B1E-B483-4260-819B-A7D049BAB178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686B5E-FFAE-4146-B3AC-D546017339F8}" type="sibTrans" cxnId="{E9855B1E-B483-4260-819B-A7D049BAB178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0DACFE-63B6-45EF-945B-227AF77A8253}">
      <dgm:prSet custT="1"/>
      <dgm:spPr>
        <a:solidFill>
          <a:srgbClr val="E52435"/>
        </a:solidFill>
      </dgm:spPr>
      <dgm:t>
        <a:bodyPr/>
        <a:lstStyle/>
        <a:p>
          <a:pPr algn="l"/>
          <a:r>
            <a:rPr lang="sr-Cyrl-RS" sz="2000" b="1" noProof="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Корисник</a:t>
          </a:r>
          <a:endParaRPr lang="en-US" sz="2000" dirty="0">
            <a:solidFill>
              <a:srgbClr val="FFFFFF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A0F1B6-3E78-4148-9031-66917D8A93C7}" type="parTrans" cxnId="{DAE8842D-DDFC-4053-A17B-9356DB37A5DF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599432-C67B-4DC6-A41F-1CB86F06E685}" type="sibTrans" cxnId="{DAE8842D-DDFC-4053-A17B-9356DB37A5DF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C175E5-BB1F-4115-B592-047EAFE7A0BC}">
      <dgm:prSet custT="1"/>
      <dgm:spPr>
        <a:ln>
          <a:noFill/>
        </a:ln>
      </dgm:spPr>
      <dgm:t>
        <a:bodyPr/>
        <a:lstStyle/>
        <a:p>
          <a:pPr rtl="0"/>
          <a:r>
            <a:rPr lang="sr-Cyrl-RS" sz="1600" baseline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Иновативна </a:t>
          </a:r>
          <a:r>
            <a:rPr lang="nn-NO" sz="1600" i="1" baseline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start up </a:t>
          </a:r>
          <a:r>
            <a:rPr lang="nn-NO" sz="1600" baseline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 </a:t>
          </a:r>
          <a:r>
            <a:rPr lang="nn-NO" sz="1600" i="1" baseline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spin off </a:t>
          </a:r>
          <a:r>
            <a:rPr lang="sr-Cyrl-RS" sz="1600" baseline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микро и мала привредна друштва у већинском приватном власништву резидената Републике Србије</a:t>
          </a:r>
          <a:r>
            <a:rPr lang="sr-Latn-RS" sz="1600" baseline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,</a:t>
          </a:r>
          <a:r>
            <a:rPr lang="nn-NO" sz="1600" baseline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sr-Cyrl-RS" sz="1600" baseline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основана у Србији и не старија од пет година у тренутку пријаве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FF00F1-68D1-45AA-AE37-E37D5036DCBB}" type="parTrans" cxnId="{21622653-E0D9-463C-87F1-3A7B81A74FF0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FCEADC-11B7-4B64-972C-DB4588E3E481}" type="sibTrans" cxnId="{21622653-E0D9-463C-87F1-3A7B81A74FF0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23AD7A-D316-4906-8194-66380CB7B564}">
      <dgm:prSet phldrT="[Text]" custT="1"/>
      <dgm:spPr>
        <a:ln>
          <a:noFill/>
        </a:ln>
      </dgm:spPr>
      <dgm:t>
        <a:bodyPr/>
        <a:lstStyle/>
        <a:p>
          <a:pPr rtl="0"/>
          <a:r>
            <a:rPr lang="sr-Cyrl-RS" sz="160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Обавезно суфинансирање од мин. </a:t>
          </a:r>
          <a:r>
            <a:rPr lang="en-US" sz="160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30</a:t>
          </a:r>
          <a:r>
            <a:rPr lang="sr-Cyrl-RS" sz="160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%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C07AF5-A570-4317-8CFA-25CB597DA49E}" type="parTrans" cxnId="{CC83613B-D27F-4819-8FE4-213A48B31DD5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76A2D3-D317-4D47-AFD3-10DE3E68593A}" type="sibTrans" cxnId="{CC83613B-D27F-4819-8FE4-213A48B31DD5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7457CC-B381-4377-864D-E10F6E7DC3B6}">
      <dgm:prSet phldrT="[Text]" custT="1"/>
      <dgm:spPr>
        <a:ln>
          <a:noFill/>
        </a:ln>
      </dgm:spPr>
      <dgm:t>
        <a:bodyPr/>
        <a:lstStyle/>
        <a:p>
          <a:pPr rtl="0"/>
          <a:r>
            <a:rPr lang="en-US" sz="1600" i="1" baseline="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De </a:t>
          </a:r>
          <a:r>
            <a:rPr lang="en-US" sz="1600" i="1" baseline="0" noProof="0" dirty="0" err="1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minimis</a:t>
          </a:r>
          <a:r>
            <a:rPr lang="en-US" sz="1600" i="1" baseline="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sr-Cyrl-RS" sz="1600" baseline="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државна помоћ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38AD4A-3361-405F-ABF6-531E3DE8B0F4}" type="parTrans" cxnId="{787F9D6D-326A-42CE-AB99-ACF34092737F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5A26C6-C512-4E56-9B52-F379E458D533}" type="sibTrans" cxnId="{787F9D6D-326A-42CE-AB99-ACF34092737F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EFEA5A-361F-4944-B741-552497AD2C03}">
      <dgm:prSet custT="1"/>
      <dgm:spPr>
        <a:ln>
          <a:noFill/>
        </a:ln>
      </dgm:spPr>
      <dgm:t>
        <a:bodyPr/>
        <a:lstStyle/>
        <a:p>
          <a:pPr rtl="0"/>
          <a:r>
            <a:rPr lang="sr-Cyrl-RS" sz="1600" u="sng" dirty="0">
              <a:latin typeface="Arial" panose="020B0604020202020204" pitchFamily="34" charset="0"/>
              <a:cs typeface="Arial" panose="020B0604020202020204" pitchFamily="34" charset="0"/>
            </a:rPr>
            <a:t>Могућа пријава и од стране тимова</a:t>
          </a:r>
          <a:endParaRPr lang="en-US" sz="1600" u="sng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C2FCC0-64BF-4D6B-AF54-53323ABAE40D}" type="parTrans" cxnId="{29CF613B-BD68-41C8-A2B2-DEDF67B37DAA}">
      <dgm:prSet/>
      <dgm:spPr/>
      <dgm:t>
        <a:bodyPr/>
        <a:lstStyle/>
        <a:p>
          <a:endParaRPr lang="en-US"/>
        </a:p>
      </dgm:t>
    </dgm:pt>
    <dgm:pt modelId="{F357DD5E-AB87-4F60-9915-325512AD5FFE}" type="sibTrans" cxnId="{29CF613B-BD68-41C8-A2B2-DEDF67B37DAA}">
      <dgm:prSet/>
      <dgm:spPr/>
      <dgm:t>
        <a:bodyPr/>
        <a:lstStyle/>
        <a:p>
          <a:endParaRPr lang="en-US"/>
        </a:p>
      </dgm:t>
    </dgm:pt>
    <dgm:pt modelId="{96255362-B1F1-4CD1-AC64-F4414E72065B}" type="pres">
      <dgm:prSet presAssocID="{AAD59552-CEA1-4D68-A811-D78E8E60E1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E0B208-384D-4459-9D6D-5F1DE78B911B}" type="pres">
      <dgm:prSet presAssocID="{79BB8F71-BF3E-4A86-8EC4-796A04D86A35}" presName="linNode" presStyleCnt="0"/>
      <dgm:spPr/>
    </dgm:pt>
    <dgm:pt modelId="{40271207-FDC4-4C7C-B26D-2E74FF4A4A42}" type="pres">
      <dgm:prSet presAssocID="{79BB8F71-BF3E-4A86-8EC4-796A04D86A35}" presName="parentText" presStyleLbl="node1" presStyleIdx="0" presStyleCnt="5" custScaleX="59649" custScaleY="6028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2A8F74-00F1-43BE-AC49-610B9685083C}" type="pres">
      <dgm:prSet presAssocID="{79BB8F71-BF3E-4A86-8EC4-796A04D86A35}" presName="descendantText" presStyleLbl="alignAccFollowNode1" presStyleIdx="0" presStyleCnt="5" custScaleY="1137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F3F688-741C-4FDF-9FB7-D731C94239EF}" type="pres">
      <dgm:prSet presAssocID="{78D9AF53-92A9-4133-AB9B-E5468ABD66C3}" presName="sp" presStyleCnt="0"/>
      <dgm:spPr/>
    </dgm:pt>
    <dgm:pt modelId="{50C0A148-19B3-4F14-823C-16C5826666B4}" type="pres">
      <dgm:prSet presAssocID="{F50DACFE-63B6-45EF-945B-227AF77A8253}" presName="linNode" presStyleCnt="0"/>
      <dgm:spPr/>
    </dgm:pt>
    <dgm:pt modelId="{D8DA6A26-B6DE-4CD4-B5C3-0E17E15A587A}" type="pres">
      <dgm:prSet presAssocID="{F50DACFE-63B6-45EF-945B-227AF77A8253}" presName="parentText" presStyleLbl="node1" presStyleIdx="1" presStyleCnt="5" custScaleX="59152" custScaleY="546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DD9038-F008-4623-A25C-DE986E3DB082}" type="pres">
      <dgm:prSet presAssocID="{F50DACFE-63B6-45EF-945B-227AF77A8253}" presName="descendantText" presStyleLbl="alignAccFollowNode1" presStyleIdx="1" presStyleCnt="5" custScaleY="120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7D32F7-5171-4442-AAD2-3547156133F3}" type="pres">
      <dgm:prSet presAssocID="{25599432-C67B-4DC6-A41F-1CB86F06E685}" presName="sp" presStyleCnt="0"/>
      <dgm:spPr/>
    </dgm:pt>
    <dgm:pt modelId="{F504E003-A0FB-4823-9680-B9F3B35A3C1F}" type="pres">
      <dgm:prSet presAssocID="{3023D3BD-08A2-4BF3-B445-1BF9004E3775}" presName="linNode" presStyleCnt="0"/>
      <dgm:spPr/>
    </dgm:pt>
    <dgm:pt modelId="{204A75EE-7400-4C8C-AD3B-5335A3923D80}" type="pres">
      <dgm:prSet presAssocID="{3023D3BD-08A2-4BF3-B445-1BF9004E3775}" presName="parentText" presStyleLbl="node1" presStyleIdx="2" presStyleCnt="5" custScaleX="59649" custScaleY="510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7E4075-F75C-4EF8-8CBF-AC7B813DF60F}" type="pres">
      <dgm:prSet presAssocID="{3023D3BD-08A2-4BF3-B445-1BF9004E3775}" presName="descendantText" presStyleLbl="alignAccFollowNode1" presStyleIdx="2" presStyleCnt="5" custScaleY="1212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EB7892-90B2-40CE-BF67-EB0836A0E350}" type="pres">
      <dgm:prSet presAssocID="{3498DAEF-690D-4F05-9224-16F6FD4F8AE1}" presName="sp" presStyleCnt="0"/>
      <dgm:spPr/>
    </dgm:pt>
    <dgm:pt modelId="{AC6089C0-04E9-435D-BBE4-F3A10CF10ACA}" type="pres">
      <dgm:prSet presAssocID="{E8EB4849-33AD-49B1-8B99-97A92D70D56A}" presName="linNode" presStyleCnt="0"/>
      <dgm:spPr/>
    </dgm:pt>
    <dgm:pt modelId="{4BF83396-9D75-4E26-84AB-1C8209695D0A}" type="pres">
      <dgm:prSet presAssocID="{E8EB4849-33AD-49B1-8B99-97A92D70D56A}" presName="parentText" presStyleLbl="node1" presStyleIdx="3" presStyleCnt="5" custScaleX="60949" custScaleY="5756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1604FE-5275-4823-A604-E94755573D70}" type="pres">
      <dgm:prSet presAssocID="{E8EB4849-33AD-49B1-8B99-97A92D70D56A}" presName="descendantText" presStyleLbl="alignAccFollowNode1" presStyleIdx="3" presStyleCnt="5" custScaleY="126204" custLinFactNeighborX="-4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43EA9F-0A61-4A92-A8F9-4594AD6A6378}" type="pres">
      <dgm:prSet presAssocID="{B8DD9598-2FDC-4966-8773-9CC27667B7DB}" presName="sp" presStyleCnt="0"/>
      <dgm:spPr/>
    </dgm:pt>
    <dgm:pt modelId="{53DCE9B1-AAA7-4149-B74A-DBD563289ACD}" type="pres">
      <dgm:prSet presAssocID="{D33D6742-E279-43D5-9083-CBA684201D64}" presName="linNode" presStyleCnt="0"/>
      <dgm:spPr/>
    </dgm:pt>
    <dgm:pt modelId="{DB8FD020-AE04-4DD0-BCB9-3D13E6E3E8F3}" type="pres">
      <dgm:prSet presAssocID="{D33D6742-E279-43D5-9083-CBA684201D64}" presName="parentText" presStyleLbl="node1" presStyleIdx="4" presStyleCnt="5" custScaleX="60098" custScaleY="6340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CDC88-C1D0-4B33-9E6C-31DBA1604E93}" type="pres">
      <dgm:prSet presAssocID="{D33D6742-E279-43D5-9083-CBA684201D64}" presName="descendantText" presStyleLbl="alignAccFollowNode1" presStyleIdx="4" presStyleCnt="5" custScaleY="1173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7F9D6D-326A-42CE-AB99-ACF34092737F}" srcId="{D33D6742-E279-43D5-9083-CBA684201D64}" destId="{BB7457CC-B381-4377-864D-E10F6E7DC3B6}" srcOrd="2" destOrd="0" parTransId="{BD38AD4A-3361-405F-ABF6-531E3DE8B0F4}" sibTransId="{595A26C6-C512-4E56-9B52-F379E458D533}"/>
    <dgm:cxn modelId="{0FE694AC-CFE9-4F43-8F12-26EA56341D82}" type="presOf" srcId="{E8EB4849-33AD-49B1-8B99-97A92D70D56A}" destId="{4BF83396-9D75-4E26-84AB-1C8209695D0A}" srcOrd="0" destOrd="0" presId="urn:microsoft.com/office/officeart/2005/8/layout/vList5"/>
    <dgm:cxn modelId="{5265A611-ED75-4FBD-A7B4-DD7E64DC0643}" type="presOf" srcId="{A2EFEA5A-361F-4944-B741-552497AD2C03}" destId="{C4DD9038-F008-4623-A25C-DE986E3DB082}" srcOrd="0" destOrd="1" presId="urn:microsoft.com/office/officeart/2005/8/layout/vList5"/>
    <dgm:cxn modelId="{5943A90E-3DC5-427B-8D58-F861CF1F3020}" type="presOf" srcId="{182C6847-F7B8-4424-A2D7-344AE88823D6}" destId="{392A8F74-00F1-43BE-AC49-610B9685083C}" srcOrd="0" destOrd="0" presId="urn:microsoft.com/office/officeart/2005/8/layout/vList5"/>
    <dgm:cxn modelId="{858319CA-B2F5-497C-93AC-93A270BE38C7}" srcId="{AAD59552-CEA1-4D68-A811-D78E8E60E178}" destId="{3023D3BD-08A2-4BF3-B445-1BF9004E3775}" srcOrd="2" destOrd="0" parTransId="{0677A435-5A2F-4C5D-BBC6-793A5E3A664D}" sibTransId="{3498DAEF-690D-4F05-9224-16F6FD4F8AE1}"/>
    <dgm:cxn modelId="{E621A855-4750-4B66-AFC7-7A301E132220}" type="presOf" srcId="{7C23AD7A-D316-4906-8194-66380CB7B564}" destId="{8D1CDC88-C1D0-4B33-9E6C-31DBA1604E93}" srcOrd="0" destOrd="1" presId="urn:microsoft.com/office/officeart/2005/8/layout/vList5"/>
    <dgm:cxn modelId="{E1AA9EB6-3B09-407C-8FA0-A30FFDE9F671}" srcId="{AAD59552-CEA1-4D68-A811-D78E8E60E178}" destId="{E8EB4849-33AD-49B1-8B99-97A92D70D56A}" srcOrd="3" destOrd="0" parTransId="{055C1E14-BBDB-4E7D-BD99-739263267FAB}" sibTransId="{B8DD9598-2FDC-4966-8773-9CC27667B7DB}"/>
    <dgm:cxn modelId="{21622653-E0D9-463C-87F1-3A7B81A74FF0}" srcId="{F50DACFE-63B6-45EF-945B-227AF77A8253}" destId="{2EC175E5-BB1F-4115-B592-047EAFE7A0BC}" srcOrd="0" destOrd="0" parTransId="{9EFF00F1-68D1-45AA-AE37-E37D5036DCBB}" sibTransId="{DDFCEADC-11B7-4B64-972C-DB4588E3E481}"/>
    <dgm:cxn modelId="{4D0C7973-3380-4E4A-A63C-A2E0345F1BA4}" srcId="{3023D3BD-08A2-4BF3-B445-1BF9004E3775}" destId="{3E3A120F-0EDA-45DC-A210-8080A7F5F338}" srcOrd="0" destOrd="0" parTransId="{0C7052FE-1A40-4CED-A4EA-9F45D8C28B4C}" sibTransId="{20C92121-3636-41A4-9DA8-B2B426E85258}"/>
    <dgm:cxn modelId="{5AE49618-A772-4EBE-B208-81142875F8CD}" type="presOf" srcId="{BB7457CC-B381-4377-864D-E10F6E7DC3B6}" destId="{8D1CDC88-C1D0-4B33-9E6C-31DBA1604E93}" srcOrd="0" destOrd="2" presId="urn:microsoft.com/office/officeart/2005/8/layout/vList5"/>
    <dgm:cxn modelId="{DE1750B7-9C0C-4467-BF35-6ABBD4259957}" type="presOf" srcId="{79BB8F71-BF3E-4A86-8EC4-796A04D86A35}" destId="{40271207-FDC4-4C7C-B26D-2E74FF4A4A42}" srcOrd="0" destOrd="0" presId="urn:microsoft.com/office/officeart/2005/8/layout/vList5"/>
    <dgm:cxn modelId="{62D93475-E55E-487B-BC13-1FF701A091A2}" srcId="{E8EB4849-33AD-49B1-8B99-97A92D70D56A}" destId="{E0A5B879-5E88-47E6-98AE-35B9DDAE185C}" srcOrd="0" destOrd="0" parTransId="{3E6BD335-F7BA-416F-8542-FC1C89A80773}" sibTransId="{25846400-5515-4B29-A3DE-52736FFD00DE}"/>
    <dgm:cxn modelId="{DAE8842D-DDFC-4053-A17B-9356DB37A5DF}" srcId="{AAD59552-CEA1-4D68-A811-D78E8E60E178}" destId="{F50DACFE-63B6-45EF-945B-227AF77A8253}" srcOrd="1" destOrd="0" parTransId="{16A0F1B6-3E78-4148-9031-66917D8A93C7}" sibTransId="{25599432-C67B-4DC6-A41F-1CB86F06E685}"/>
    <dgm:cxn modelId="{E9855B1E-B483-4260-819B-A7D049BAB178}" srcId="{79BB8F71-BF3E-4A86-8EC4-796A04D86A35}" destId="{182C6847-F7B8-4424-A2D7-344AE88823D6}" srcOrd="0" destOrd="0" parTransId="{0522795C-1883-4CBF-8957-C9F4AFF1F4D7}" sibTransId="{AA686B5E-FFAE-4146-B3AC-D546017339F8}"/>
    <dgm:cxn modelId="{79778D14-0886-4145-B217-108036FF9A19}" type="presOf" srcId="{AAD59552-CEA1-4D68-A811-D78E8E60E178}" destId="{96255362-B1F1-4CD1-AC64-F4414E72065B}" srcOrd="0" destOrd="0" presId="urn:microsoft.com/office/officeart/2005/8/layout/vList5"/>
    <dgm:cxn modelId="{22EFBB1E-3F69-47AA-BE7D-8DD923660542}" type="presOf" srcId="{E0A5B879-5E88-47E6-98AE-35B9DDAE185C}" destId="{4E1604FE-5275-4823-A604-E94755573D70}" srcOrd="0" destOrd="0" presId="urn:microsoft.com/office/officeart/2005/8/layout/vList5"/>
    <dgm:cxn modelId="{EB3AA675-6317-4371-A6A5-195418F9BD90}" type="presOf" srcId="{2EC175E5-BB1F-4115-B592-047EAFE7A0BC}" destId="{C4DD9038-F008-4623-A25C-DE986E3DB082}" srcOrd="0" destOrd="0" presId="urn:microsoft.com/office/officeart/2005/8/layout/vList5"/>
    <dgm:cxn modelId="{575D2174-66B2-4D08-A6AA-9A996AA2C7BC}" srcId="{D33D6742-E279-43D5-9083-CBA684201D64}" destId="{B0CDFCE8-027C-4D1C-BC24-3A5FE755604E}" srcOrd="0" destOrd="0" parTransId="{21A3E71A-5B0C-4C04-8DA7-365C32B5B4A9}" sibTransId="{ACDAD263-CC16-4F08-AD15-A2B7F856D6C5}"/>
    <dgm:cxn modelId="{4084F25C-F89A-416D-BDF0-BBE6531FAA7F}" type="presOf" srcId="{D33D6742-E279-43D5-9083-CBA684201D64}" destId="{DB8FD020-AE04-4DD0-BCB9-3D13E6E3E8F3}" srcOrd="0" destOrd="0" presId="urn:microsoft.com/office/officeart/2005/8/layout/vList5"/>
    <dgm:cxn modelId="{387C12C9-03D1-483F-A89B-979DAECD3F17}" type="presOf" srcId="{F50DACFE-63B6-45EF-945B-227AF77A8253}" destId="{D8DA6A26-B6DE-4CD4-B5C3-0E17E15A587A}" srcOrd="0" destOrd="0" presId="urn:microsoft.com/office/officeart/2005/8/layout/vList5"/>
    <dgm:cxn modelId="{59D0309A-93EE-4544-B096-F8B86DFF419C}" srcId="{AAD59552-CEA1-4D68-A811-D78E8E60E178}" destId="{D33D6742-E279-43D5-9083-CBA684201D64}" srcOrd="4" destOrd="0" parTransId="{C397C65B-BC63-4A9B-AA7C-3E28D0659A60}" sibTransId="{00CDBC71-C1B2-4C67-AC0D-7229AA01F4F6}"/>
    <dgm:cxn modelId="{CC83613B-D27F-4819-8FE4-213A48B31DD5}" srcId="{D33D6742-E279-43D5-9083-CBA684201D64}" destId="{7C23AD7A-D316-4906-8194-66380CB7B564}" srcOrd="1" destOrd="0" parTransId="{61C07AF5-A570-4317-8CFA-25CB597DA49E}" sibTransId="{8176A2D3-D317-4D47-AFD3-10DE3E68593A}"/>
    <dgm:cxn modelId="{1BCA4944-A808-438D-81D9-FC6BCB52631E}" type="presOf" srcId="{3023D3BD-08A2-4BF3-B445-1BF9004E3775}" destId="{204A75EE-7400-4C8C-AD3B-5335A3923D80}" srcOrd="0" destOrd="0" presId="urn:microsoft.com/office/officeart/2005/8/layout/vList5"/>
    <dgm:cxn modelId="{9BF8625E-7749-4D14-864C-4C3418E4B471}" srcId="{AAD59552-CEA1-4D68-A811-D78E8E60E178}" destId="{79BB8F71-BF3E-4A86-8EC4-796A04D86A35}" srcOrd="0" destOrd="0" parTransId="{F0E1EB5B-8D72-4EFD-8779-373A916D3B3A}" sibTransId="{78D9AF53-92A9-4133-AB9B-E5468ABD66C3}"/>
    <dgm:cxn modelId="{5623F7F6-00CB-4B03-9FFA-5234C6D253CA}" type="presOf" srcId="{3E3A120F-0EDA-45DC-A210-8080A7F5F338}" destId="{637E4075-F75C-4EF8-8CBF-AC7B813DF60F}" srcOrd="0" destOrd="0" presId="urn:microsoft.com/office/officeart/2005/8/layout/vList5"/>
    <dgm:cxn modelId="{9CED38AE-5FBD-4710-BA94-0D34DB6B7C65}" type="presOf" srcId="{B0CDFCE8-027C-4D1C-BC24-3A5FE755604E}" destId="{8D1CDC88-C1D0-4B33-9E6C-31DBA1604E93}" srcOrd="0" destOrd="0" presId="urn:microsoft.com/office/officeart/2005/8/layout/vList5"/>
    <dgm:cxn modelId="{29CF613B-BD68-41C8-A2B2-DEDF67B37DAA}" srcId="{F50DACFE-63B6-45EF-945B-227AF77A8253}" destId="{A2EFEA5A-361F-4944-B741-552497AD2C03}" srcOrd="1" destOrd="0" parTransId="{25C2FCC0-64BF-4D6B-AF54-53323ABAE40D}" sibTransId="{F357DD5E-AB87-4F60-9915-325512AD5FFE}"/>
    <dgm:cxn modelId="{AF483A26-880D-46B6-B987-2270D09E6262}" type="presParOf" srcId="{96255362-B1F1-4CD1-AC64-F4414E72065B}" destId="{8DE0B208-384D-4459-9D6D-5F1DE78B911B}" srcOrd="0" destOrd="0" presId="urn:microsoft.com/office/officeart/2005/8/layout/vList5"/>
    <dgm:cxn modelId="{D8E89A5B-8A37-474D-BB0F-CD4DE1705B82}" type="presParOf" srcId="{8DE0B208-384D-4459-9D6D-5F1DE78B911B}" destId="{40271207-FDC4-4C7C-B26D-2E74FF4A4A42}" srcOrd="0" destOrd="0" presId="urn:microsoft.com/office/officeart/2005/8/layout/vList5"/>
    <dgm:cxn modelId="{38CB0A08-5F40-4005-B7E9-9E4AC3717FD5}" type="presParOf" srcId="{8DE0B208-384D-4459-9D6D-5F1DE78B911B}" destId="{392A8F74-00F1-43BE-AC49-610B9685083C}" srcOrd="1" destOrd="0" presId="urn:microsoft.com/office/officeart/2005/8/layout/vList5"/>
    <dgm:cxn modelId="{427810F2-270B-4E63-ABE2-21726BEA78F8}" type="presParOf" srcId="{96255362-B1F1-4CD1-AC64-F4414E72065B}" destId="{E5F3F688-741C-4FDF-9FB7-D731C94239EF}" srcOrd="1" destOrd="0" presId="urn:microsoft.com/office/officeart/2005/8/layout/vList5"/>
    <dgm:cxn modelId="{10B58BBD-336A-4485-9953-348F183E99B5}" type="presParOf" srcId="{96255362-B1F1-4CD1-AC64-F4414E72065B}" destId="{50C0A148-19B3-4F14-823C-16C5826666B4}" srcOrd="2" destOrd="0" presId="urn:microsoft.com/office/officeart/2005/8/layout/vList5"/>
    <dgm:cxn modelId="{407E407A-70C0-4547-80E9-7B3A12A794FB}" type="presParOf" srcId="{50C0A148-19B3-4F14-823C-16C5826666B4}" destId="{D8DA6A26-B6DE-4CD4-B5C3-0E17E15A587A}" srcOrd="0" destOrd="0" presId="urn:microsoft.com/office/officeart/2005/8/layout/vList5"/>
    <dgm:cxn modelId="{61123DB7-1AB5-4CF3-B9A9-B56D1154FB35}" type="presParOf" srcId="{50C0A148-19B3-4F14-823C-16C5826666B4}" destId="{C4DD9038-F008-4623-A25C-DE986E3DB082}" srcOrd="1" destOrd="0" presId="urn:microsoft.com/office/officeart/2005/8/layout/vList5"/>
    <dgm:cxn modelId="{68253FA1-5B30-4583-A4E1-DB750B8B8525}" type="presParOf" srcId="{96255362-B1F1-4CD1-AC64-F4414E72065B}" destId="{A97D32F7-5171-4442-AAD2-3547156133F3}" srcOrd="3" destOrd="0" presId="urn:microsoft.com/office/officeart/2005/8/layout/vList5"/>
    <dgm:cxn modelId="{2F78A022-DFEF-4BB8-BAF2-977EE5DCB031}" type="presParOf" srcId="{96255362-B1F1-4CD1-AC64-F4414E72065B}" destId="{F504E003-A0FB-4823-9680-B9F3B35A3C1F}" srcOrd="4" destOrd="0" presId="urn:microsoft.com/office/officeart/2005/8/layout/vList5"/>
    <dgm:cxn modelId="{9A85A428-BA06-48FF-A285-1F17B437BA41}" type="presParOf" srcId="{F504E003-A0FB-4823-9680-B9F3B35A3C1F}" destId="{204A75EE-7400-4C8C-AD3B-5335A3923D80}" srcOrd="0" destOrd="0" presId="urn:microsoft.com/office/officeart/2005/8/layout/vList5"/>
    <dgm:cxn modelId="{A5743AA6-8C11-4DD3-AD08-A393E32D0976}" type="presParOf" srcId="{F504E003-A0FB-4823-9680-B9F3B35A3C1F}" destId="{637E4075-F75C-4EF8-8CBF-AC7B813DF60F}" srcOrd="1" destOrd="0" presId="urn:microsoft.com/office/officeart/2005/8/layout/vList5"/>
    <dgm:cxn modelId="{56B93AAC-EAAF-4123-884E-EF9A0A95C7F3}" type="presParOf" srcId="{96255362-B1F1-4CD1-AC64-F4414E72065B}" destId="{FAEB7892-90B2-40CE-BF67-EB0836A0E350}" srcOrd="5" destOrd="0" presId="urn:microsoft.com/office/officeart/2005/8/layout/vList5"/>
    <dgm:cxn modelId="{F5CF21AA-62F4-4BE6-BC55-67A14BA1747B}" type="presParOf" srcId="{96255362-B1F1-4CD1-AC64-F4414E72065B}" destId="{AC6089C0-04E9-435D-BBE4-F3A10CF10ACA}" srcOrd="6" destOrd="0" presId="urn:microsoft.com/office/officeart/2005/8/layout/vList5"/>
    <dgm:cxn modelId="{4D008D40-3538-4344-B3D8-78AEFF60FA9E}" type="presParOf" srcId="{AC6089C0-04E9-435D-BBE4-F3A10CF10ACA}" destId="{4BF83396-9D75-4E26-84AB-1C8209695D0A}" srcOrd="0" destOrd="0" presId="urn:microsoft.com/office/officeart/2005/8/layout/vList5"/>
    <dgm:cxn modelId="{155F9368-1613-48BA-A8D2-0579B3E3CD6D}" type="presParOf" srcId="{AC6089C0-04E9-435D-BBE4-F3A10CF10ACA}" destId="{4E1604FE-5275-4823-A604-E94755573D70}" srcOrd="1" destOrd="0" presId="urn:microsoft.com/office/officeart/2005/8/layout/vList5"/>
    <dgm:cxn modelId="{0D5D3C97-AE4E-4556-B882-856281B76EAF}" type="presParOf" srcId="{96255362-B1F1-4CD1-AC64-F4414E72065B}" destId="{FE43EA9F-0A61-4A92-A8F9-4594AD6A6378}" srcOrd="7" destOrd="0" presId="urn:microsoft.com/office/officeart/2005/8/layout/vList5"/>
    <dgm:cxn modelId="{705C74DE-95C2-4128-B0C5-E9BC2B698714}" type="presParOf" srcId="{96255362-B1F1-4CD1-AC64-F4414E72065B}" destId="{53DCE9B1-AAA7-4149-B74A-DBD563289ACD}" srcOrd="8" destOrd="0" presId="urn:microsoft.com/office/officeart/2005/8/layout/vList5"/>
    <dgm:cxn modelId="{1DB1CCD8-138E-4B18-AA38-8A1456D60708}" type="presParOf" srcId="{53DCE9B1-AAA7-4149-B74A-DBD563289ACD}" destId="{DB8FD020-AE04-4DD0-BCB9-3D13E6E3E8F3}" srcOrd="0" destOrd="0" presId="urn:microsoft.com/office/officeart/2005/8/layout/vList5"/>
    <dgm:cxn modelId="{651B73D6-D445-4CE3-8B00-B335379F1095}" type="presParOf" srcId="{53DCE9B1-AAA7-4149-B74A-DBD563289ACD}" destId="{8D1CDC88-C1D0-4B33-9E6C-31DBA1604E9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D59552-CEA1-4D68-A811-D78E8E60E178}" type="doc">
      <dgm:prSet loTypeId="urn:microsoft.com/office/officeart/2005/8/layout/vList5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3023D3BD-08A2-4BF3-B445-1BF9004E3775}">
      <dgm:prSet phldrT="[Text]" custT="1"/>
      <dgm:spPr>
        <a:solidFill>
          <a:srgbClr val="E52435"/>
        </a:solidFill>
      </dgm:spPr>
      <dgm:t>
        <a:bodyPr/>
        <a:lstStyle/>
        <a:p>
          <a:pPr algn="l"/>
          <a:r>
            <a:rPr lang="sr-Cyrl-RS" sz="2000" b="1" noProof="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rPr>
            <a:t>Вредност гранта</a:t>
          </a:r>
          <a:endParaRPr lang="en-US" sz="2000" dirty="0">
            <a:solidFill>
              <a:srgbClr val="FFFFFF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77A435-5A2F-4C5D-BBC6-793A5E3A664D}" type="parTrans" cxnId="{858319CA-B2F5-497C-93AC-93A270BE38C7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98DAEF-690D-4F05-9224-16F6FD4F8AE1}" type="sibTrans" cxnId="{858319CA-B2F5-497C-93AC-93A270BE38C7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3A120F-0EDA-45DC-A210-8080A7F5F338}">
      <dgm:prSet phldrT="[Text]" custT="1"/>
      <dgm:spPr>
        <a:ln>
          <a:noFill/>
        </a:ln>
      </dgm:spPr>
      <dgm:t>
        <a:bodyPr/>
        <a:lstStyle/>
        <a:p>
          <a:pPr rtl="0"/>
          <a:r>
            <a:rPr lang="sr-Cyrl-RS" sz="2000" noProof="0" dirty="0">
              <a:solidFill>
                <a:schemeClr val="tx1"/>
              </a:solidFill>
              <a:latin typeface="+mn-lt"/>
              <a:ea typeface="+mn-ea"/>
              <a:cs typeface="+mn-cs"/>
            </a:rPr>
            <a:t>До</a:t>
          </a:r>
          <a:r>
            <a:rPr lang="sr-Latn-RS" sz="2000" noProof="0" dirty="0">
              <a:solidFill>
                <a:schemeClr val="tx1"/>
              </a:solidFill>
              <a:latin typeface="+mn-lt"/>
              <a:ea typeface="+mn-ea"/>
              <a:cs typeface="+mn-cs"/>
            </a:rPr>
            <a:t> €300</a:t>
          </a:r>
          <a:r>
            <a:rPr lang="sr-Cyrl-RS" sz="2000" noProof="0" dirty="0">
              <a:solidFill>
                <a:schemeClr val="tx1"/>
              </a:solidFill>
              <a:latin typeface="+mn-lt"/>
              <a:ea typeface="+mn-ea"/>
              <a:cs typeface="+mn-cs"/>
            </a:rPr>
            <a:t>.</a:t>
          </a:r>
          <a:r>
            <a:rPr lang="sr-Latn-RS" sz="2000" noProof="0" dirty="0">
              <a:solidFill>
                <a:schemeClr val="tx1"/>
              </a:solidFill>
              <a:latin typeface="+mn-lt"/>
              <a:ea typeface="+mn-ea"/>
              <a:cs typeface="+mn-cs"/>
            </a:rPr>
            <a:t>000 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7052FE-1A40-4CED-A4EA-9F45D8C28B4C}" type="parTrans" cxnId="{4D0C7973-3380-4E4A-A63C-A2E0345F1BA4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C92121-3636-41A4-9DA8-B2B426E85258}" type="sibTrans" cxnId="{4D0C7973-3380-4E4A-A63C-A2E0345F1BA4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EB4849-33AD-49B1-8B99-97A92D70D56A}">
      <dgm:prSet phldrT="[Text]" custT="1"/>
      <dgm:spPr>
        <a:solidFill>
          <a:srgbClr val="E52435"/>
        </a:solidFill>
      </dgm:spPr>
      <dgm:t>
        <a:bodyPr/>
        <a:lstStyle/>
        <a:p>
          <a:pPr algn="l"/>
          <a:r>
            <a:rPr lang="sr-Cyrl-RS" sz="2000" b="1" noProof="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rPr>
            <a:t>Временски период</a:t>
          </a:r>
          <a:endParaRPr lang="en-US" sz="2000" dirty="0">
            <a:solidFill>
              <a:srgbClr val="FFFFFF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5C1E14-BBDB-4E7D-BD99-739263267FAB}" type="parTrans" cxnId="{E1AA9EB6-3B09-407C-8FA0-A30FFDE9F671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DD9598-2FDC-4966-8773-9CC27667B7DB}" type="sibTrans" cxnId="{E1AA9EB6-3B09-407C-8FA0-A30FFDE9F671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A5B879-5E88-47E6-98AE-35B9DDAE185C}">
      <dgm:prSet phldrT="[Text]" custT="1"/>
      <dgm:spPr>
        <a:ln>
          <a:noFill/>
        </a:ln>
      </dgm:spPr>
      <dgm:t>
        <a:bodyPr/>
        <a:lstStyle/>
        <a:p>
          <a:pPr rtl="0"/>
          <a:r>
            <a:rPr lang="sr-Cyrl-RS" sz="200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До </a:t>
          </a:r>
          <a:r>
            <a:rPr lang="sr-Latn-RS" sz="200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</a:t>
          </a:r>
          <a:r>
            <a:rPr lang="sr-Cyrl-RS" sz="200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4</a:t>
          </a:r>
          <a:r>
            <a:rPr lang="sr-Latn-RS" sz="200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sr-Cyrl-RS" sz="2000" noProof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месеца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6BD335-F7BA-416F-8542-FC1C89A80773}" type="parTrans" cxnId="{62D93475-E55E-487B-BC13-1FF701A091A2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846400-5515-4B29-A3DE-52736FFD00DE}" type="sibTrans" cxnId="{62D93475-E55E-487B-BC13-1FF701A091A2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3D6742-E279-43D5-9083-CBA684201D64}">
      <dgm:prSet phldrT="[Text]" custT="1"/>
      <dgm:spPr>
        <a:solidFill>
          <a:srgbClr val="E52435"/>
        </a:solidFill>
      </dgm:spPr>
      <dgm:t>
        <a:bodyPr/>
        <a:lstStyle/>
        <a:p>
          <a:pPr algn="l"/>
          <a:r>
            <a:rPr lang="sr-Cyrl-RS" sz="2000" b="1" noProof="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rPr>
            <a:t>Карактеристике</a:t>
          </a:r>
          <a:endParaRPr lang="en-US" sz="2000" dirty="0">
            <a:solidFill>
              <a:srgbClr val="FFFFFF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97C65B-BC63-4A9B-AA7C-3E28D0659A60}" type="parTrans" cxnId="{59D0309A-93EE-4544-B096-F8B86DFF419C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CDBC71-C1B2-4C67-AC0D-7229AA01F4F6}" type="sibTrans" cxnId="{59D0309A-93EE-4544-B096-F8B86DFF419C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CDFCE8-027C-4D1C-BC24-3A5FE755604E}">
      <dgm:prSet phldrT="[Text]" custT="1"/>
      <dgm:spPr>
        <a:ln>
          <a:noFill/>
        </a:ln>
      </dgm:spPr>
      <dgm:t>
        <a:bodyPr/>
        <a:lstStyle/>
        <a:p>
          <a:pPr rtl="0"/>
          <a:r>
            <a:rPr lang="ru-RU" sz="1600" noProof="0" dirty="0">
              <a:solidFill>
                <a:schemeClr val="tx1"/>
              </a:solidFill>
              <a:latin typeface="+mn-lt"/>
              <a:ea typeface="+mn-ea"/>
              <a:cs typeface="+mn-cs"/>
            </a:rPr>
            <a:t>Финансирање покрива до 70% трошкова пројекта </a:t>
          </a:r>
          <a:r>
            <a:rPr lang="sr-Latn-RS" sz="1600" baseline="0" noProof="0" dirty="0">
              <a:solidFill>
                <a:schemeClr val="tx1"/>
              </a:solidFill>
              <a:latin typeface="+mn-lt"/>
              <a:ea typeface="+mn-ea"/>
              <a:cs typeface="+mn-cs"/>
            </a:rPr>
            <a:t>(</a:t>
          </a:r>
          <a:r>
            <a:rPr lang="sr-Cyrl-RS" sz="1600" baseline="0" noProof="0" dirty="0">
              <a:solidFill>
                <a:schemeClr val="tx1"/>
              </a:solidFill>
              <a:latin typeface="+mn-lt"/>
              <a:ea typeface="+mn-ea"/>
              <a:cs typeface="+mn-cs"/>
            </a:rPr>
            <a:t>60</a:t>
          </a:r>
          <a:r>
            <a:rPr lang="sr-Latn-RS" sz="1600" baseline="0" noProof="0" dirty="0">
              <a:solidFill>
                <a:schemeClr val="tx1"/>
              </a:solidFill>
              <a:latin typeface="+mn-lt"/>
              <a:ea typeface="+mn-ea"/>
              <a:cs typeface="+mn-cs"/>
            </a:rPr>
            <a:t>% </a:t>
          </a:r>
          <a:r>
            <a:rPr lang="sr-Cyrl-RS" sz="1600" baseline="0" noProof="0" dirty="0">
              <a:solidFill>
                <a:schemeClr val="tx1"/>
              </a:solidFill>
              <a:latin typeface="+mn-lt"/>
              <a:ea typeface="+mn-ea"/>
              <a:cs typeface="+mn-cs"/>
            </a:rPr>
            <a:t>за средња предузећа</a:t>
          </a:r>
          <a:r>
            <a:rPr lang="sr-Latn-RS" sz="1600" baseline="0" noProof="0" dirty="0">
              <a:solidFill>
                <a:schemeClr val="tx1"/>
              </a:solidFill>
              <a:latin typeface="+mn-lt"/>
              <a:ea typeface="+mn-ea"/>
              <a:cs typeface="+mn-cs"/>
            </a:rPr>
            <a:t>)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A3E71A-5B0C-4C04-8DA7-365C32B5B4A9}" type="parTrans" cxnId="{575D2174-66B2-4D08-A6AA-9A996AA2C7BC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DAD263-CC16-4F08-AD15-A2B7F856D6C5}" type="sibTrans" cxnId="{575D2174-66B2-4D08-A6AA-9A996AA2C7BC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BB8F71-BF3E-4A86-8EC4-796A04D86A35}">
      <dgm:prSet custT="1"/>
      <dgm:spPr>
        <a:solidFill>
          <a:srgbClr val="E52435"/>
        </a:solidFill>
      </dgm:spPr>
      <dgm:t>
        <a:bodyPr/>
        <a:lstStyle/>
        <a:p>
          <a:pPr algn="l"/>
          <a:r>
            <a:rPr lang="sr-Cyrl-RS" sz="2000" b="1" noProof="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rPr>
            <a:t>Циљеви</a:t>
          </a:r>
          <a:r>
            <a:rPr lang="sr-Cyrl-RS" sz="2000" b="1" baseline="0" noProof="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rPr>
            <a:t> и фазе</a:t>
          </a:r>
          <a:endParaRPr lang="en-US" sz="2000" dirty="0">
            <a:solidFill>
              <a:srgbClr val="FFFFFF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E1EB5B-8D72-4EFD-8779-373A916D3B3A}" type="parTrans" cxnId="{9BF8625E-7749-4D14-864C-4C3418E4B471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D9AF53-92A9-4133-AB9B-E5468ABD66C3}" type="sibTrans" cxnId="{9BF8625E-7749-4D14-864C-4C3418E4B471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2C6847-F7B8-4424-A2D7-344AE88823D6}">
      <dgm:prSet custT="1"/>
      <dgm:spPr>
        <a:ln>
          <a:noFill/>
        </a:ln>
      </dgm:spPr>
      <dgm:t>
        <a:bodyPr/>
        <a:lstStyle/>
        <a:p>
          <a:pPr rtl="0"/>
          <a:r>
            <a:rPr lang="sr-Latn-RS" sz="1600" dirty="0"/>
            <a:t>Суфинансирање заједничких развојних пројеката науке и привреде у циљу стварања нових производа, услуга и технологија са тржишним потенцијалом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22795C-1883-4CBF-8957-C9F4AFF1F4D7}" type="parTrans" cxnId="{E9855B1E-B483-4260-819B-A7D049BAB178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686B5E-FFAE-4146-B3AC-D546017339F8}" type="sibTrans" cxnId="{E9855B1E-B483-4260-819B-A7D049BAB178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0DACFE-63B6-45EF-945B-227AF77A8253}">
      <dgm:prSet custT="1"/>
      <dgm:spPr>
        <a:solidFill>
          <a:srgbClr val="E52435"/>
        </a:solidFill>
      </dgm:spPr>
      <dgm:t>
        <a:bodyPr/>
        <a:lstStyle/>
        <a:p>
          <a:pPr algn="l"/>
          <a:r>
            <a:rPr lang="sr-Cyrl-RS" sz="2000" b="1" noProof="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Корисник</a:t>
          </a:r>
          <a:endParaRPr lang="en-US" sz="2000" dirty="0">
            <a:solidFill>
              <a:srgbClr val="FFFFFF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A0F1B6-3E78-4148-9031-66917D8A93C7}" type="parTrans" cxnId="{DAE8842D-DDFC-4053-A17B-9356DB37A5DF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599432-C67B-4DC6-A41F-1CB86F06E685}" type="sibTrans" cxnId="{DAE8842D-DDFC-4053-A17B-9356DB37A5DF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C175E5-BB1F-4115-B592-047EAFE7A0BC}">
      <dgm:prSet custT="1"/>
      <dgm:spPr>
        <a:ln>
          <a:noFill/>
        </a:ln>
      </dgm:spPr>
      <dgm:t>
        <a:bodyPr/>
        <a:lstStyle/>
        <a:p>
          <a:r>
            <a:rPr lang="sr-Latn-RS" sz="1600" dirty="0"/>
            <a:t>Конзорцијуми сачињени од најмање 2 члана</a:t>
          </a:r>
          <a:r>
            <a:rPr lang="sr-Cyrl-RS" sz="1600" dirty="0"/>
            <a:t> (максимално 5)</a:t>
          </a:r>
          <a:r>
            <a:rPr lang="sr-Latn-RS" sz="1600" dirty="0"/>
            <a:t>: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FF00F1-68D1-45AA-AE37-E37D5036DCBB}" type="parTrans" cxnId="{21622653-E0D9-463C-87F1-3A7B81A74FF0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FCEADC-11B7-4B64-972C-DB4588E3E481}" type="sibTrans" cxnId="{21622653-E0D9-463C-87F1-3A7B81A74FF0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7457CC-B381-4377-864D-E10F6E7DC3B6}">
      <dgm:prSet phldrT="[Text]" custT="1"/>
      <dgm:spPr>
        <a:ln>
          <a:noFill/>
        </a:ln>
      </dgm:spPr>
      <dgm:t>
        <a:bodyPr/>
        <a:lstStyle/>
        <a:p>
          <a:pPr rtl="0"/>
          <a:r>
            <a:rPr lang="sr-Cyrl-RS" sz="1600" baseline="0" noProof="0" dirty="0">
              <a:solidFill>
                <a:schemeClr val="tx1"/>
              </a:solidFill>
              <a:latin typeface="+mn-lt"/>
              <a:ea typeface="+mn-ea"/>
              <a:cs typeface="+mn-cs"/>
            </a:rPr>
            <a:t>Државна помоћ за истраживање и развој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5A26C6-C512-4E56-9B52-F379E458D533}" type="sibTrans" cxnId="{787F9D6D-326A-42CE-AB99-ACF34092737F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38AD4A-3361-405F-ABF6-531E3DE8B0F4}" type="parTrans" cxnId="{787F9D6D-326A-42CE-AB99-ACF34092737F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23AD7A-D316-4906-8194-66380CB7B564}">
      <dgm:prSet phldrT="[Text]" custT="1"/>
      <dgm:spPr>
        <a:ln>
          <a:noFill/>
        </a:ln>
      </dgm:spPr>
      <dgm:t>
        <a:bodyPr/>
        <a:lstStyle/>
        <a:p>
          <a:pPr rtl="0"/>
          <a:r>
            <a:rPr lang="sr-Cyrl-RS" sz="1600" noProof="0" dirty="0">
              <a:solidFill>
                <a:schemeClr val="tx1"/>
              </a:solidFill>
              <a:latin typeface="+mn-lt"/>
              <a:ea typeface="+mn-ea"/>
              <a:cs typeface="+mn-cs"/>
            </a:rPr>
            <a:t>Обавезно</a:t>
          </a:r>
          <a:r>
            <a:rPr lang="sr-Cyrl-RS" sz="1600" baseline="0" noProof="0" dirty="0">
              <a:solidFill>
                <a:schemeClr val="tx1"/>
              </a:solidFill>
              <a:latin typeface="+mn-lt"/>
              <a:ea typeface="+mn-ea"/>
              <a:cs typeface="+mn-cs"/>
            </a:rPr>
            <a:t> суфинансирање од минимум</a:t>
          </a:r>
          <a:r>
            <a:rPr lang="sr-Latn-RS" sz="1600" noProof="0" dirty="0">
              <a:solidFill>
                <a:schemeClr val="tx1"/>
              </a:solidFill>
              <a:latin typeface="+mn-lt"/>
              <a:ea typeface="+mn-ea"/>
              <a:cs typeface="+mn-cs"/>
            </a:rPr>
            <a:t> 30%</a:t>
          </a:r>
          <a:r>
            <a:rPr lang="sr-Latn-RS" sz="1600" baseline="0" noProof="0" dirty="0">
              <a:solidFill>
                <a:schemeClr val="tx1"/>
              </a:solidFill>
              <a:latin typeface="+mn-lt"/>
              <a:ea typeface="+mn-ea"/>
              <a:cs typeface="+mn-cs"/>
            </a:rPr>
            <a:t> (40% </a:t>
          </a:r>
          <a:r>
            <a:rPr lang="sr-Cyrl-RS" sz="1600" baseline="0" noProof="0" dirty="0">
              <a:solidFill>
                <a:schemeClr val="tx1"/>
              </a:solidFill>
              <a:latin typeface="+mn-lt"/>
              <a:ea typeface="+mn-ea"/>
              <a:cs typeface="+mn-cs"/>
            </a:rPr>
            <a:t>за средња предузећа</a:t>
          </a:r>
          <a:r>
            <a:rPr lang="sr-Latn-RS" sz="1600" baseline="0" noProof="0" dirty="0">
              <a:solidFill>
                <a:schemeClr val="tx1"/>
              </a:solidFill>
              <a:latin typeface="+mn-lt"/>
              <a:ea typeface="+mn-ea"/>
              <a:cs typeface="+mn-cs"/>
            </a:rPr>
            <a:t>)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76A2D3-D317-4D47-AFD3-10DE3E68593A}" type="sibTrans" cxnId="{CC83613B-D27F-4819-8FE4-213A48B31DD5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C07AF5-A570-4317-8CFA-25CB597DA49E}" type="parTrans" cxnId="{CC83613B-D27F-4819-8FE4-213A48B31DD5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93EBBF-503C-4ACE-9065-7C58E85460B3}">
      <dgm:prSet custT="1"/>
      <dgm:spPr/>
      <dgm:t>
        <a:bodyPr/>
        <a:lstStyle/>
        <a:p>
          <a:r>
            <a:rPr lang="sr-Latn-RS" sz="1600" dirty="0"/>
            <a:t>Јавна научно-истраживачка организација регистрована </a:t>
          </a:r>
          <a:r>
            <a:rPr lang="sr-Cyrl-RS" sz="1600" dirty="0"/>
            <a:t>и акредитована </a:t>
          </a:r>
          <a:r>
            <a:rPr lang="sr-Latn-RS" sz="1600" dirty="0"/>
            <a:t>у Србији </a:t>
          </a:r>
          <a:r>
            <a:rPr lang="en-US" sz="1600" dirty="0"/>
            <a:t>у </a:t>
          </a:r>
          <a:r>
            <a:rPr lang="en-US" sz="1600" dirty="0" err="1"/>
            <a:t>складу</a:t>
          </a:r>
          <a:r>
            <a:rPr lang="en-US" sz="1600" dirty="0"/>
            <a:t> </a:t>
          </a:r>
          <a:r>
            <a:rPr lang="en-US" sz="1600" dirty="0" err="1"/>
            <a:t>са</a:t>
          </a:r>
          <a:r>
            <a:rPr lang="en-US" sz="1600" dirty="0"/>
            <a:t> </a:t>
          </a:r>
          <a:r>
            <a:rPr lang="en-US" sz="1600" dirty="0" err="1"/>
            <a:t>ва</a:t>
          </a:r>
          <a:r>
            <a:rPr lang="sr-Latn-RS" sz="1600" dirty="0"/>
            <a:t>ж</a:t>
          </a:r>
          <a:r>
            <a:rPr lang="en-US" sz="1600" dirty="0"/>
            <a:t>е</a:t>
          </a:r>
          <a:r>
            <a:rPr lang="sr-Latn-RS" sz="1600" dirty="0"/>
            <a:t>ћ</a:t>
          </a:r>
          <a:r>
            <a:rPr lang="en-US" sz="1600" dirty="0" err="1"/>
            <a:t>им</a:t>
          </a:r>
          <a:r>
            <a:rPr lang="en-US" sz="1600" dirty="0"/>
            <a:t> </a:t>
          </a:r>
          <a:r>
            <a:rPr lang="en-US" sz="1600" dirty="0" err="1"/>
            <a:t>Законом</a:t>
          </a:r>
          <a:r>
            <a:rPr lang="en-US" sz="1600" dirty="0"/>
            <a:t> о </a:t>
          </a:r>
          <a:r>
            <a:rPr lang="en-US" sz="1600" dirty="0" err="1"/>
            <a:t>нау</a:t>
          </a:r>
          <a:r>
            <a:rPr lang="sr-Latn-RS" sz="1600" dirty="0"/>
            <a:t>ч</a:t>
          </a:r>
          <a:r>
            <a:rPr lang="en-US" sz="1600" dirty="0" err="1"/>
            <a:t>ноистра</a:t>
          </a:r>
          <a:r>
            <a:rPr lang="sr-Latn-RS" sz="1600" dirty="0"/>
            <a:t>ж</a:t>
          </a:r>
          <a:r>
            <a:rPr lang="en-US" sz="1600" dirty="0" err="1"/>
            <a:t>ива</a:t>
          </a:r>
          <a:r>
            <a:rPr lang="sr-Latn-RS" sz="1600" dirty="0"/>
            <a:t>ч</a:t>
          </a:r>
          <a:r>
            <a:rPr lang="en-US" sz="1600" dirty="0" err="1"/>
            <a:t>кој</a:t>
          </a:r>
          <a:r>
            <a:rPr lang="en-US" sz="1600" dirty="0"/>
            <a:t> </a:t>
          </a:r>
          <a:r>
            <a:rPr lang="en-US" sz="1600" dirty="0" err="1"/>
            <a:t>делатности</a:t>
          </a:r>
          <a:r>
            <a:rPr lang="en-US" sz="1600" dirty="0"/>
            <a:t>, </a:t>
          </a:r>
          <a:r>
            <a:rPr lang="sr-Latn-RS" sz="1600" dirty="0"/>
            <a:t>као обавезни партнер</a:t>
          </a:r>
          <a:endParaRPr lang="en-US" sz="1600" dirty="0"/>
        </a:p>
      </dgm:t>
    </dgm:pt>
    <dgm:pt modelId="{59780338-24FE-49AB-B3AD-B7DAAE841B12}" type="parTrans" cxnId="{BF9A486E-39FD-4682-91F7-B93CEC577672}">
      <dgm:prSet/>
      <dgm:spPr/>
      <dgm:t>
        <a:bodyPr/>
        <a:lstStyle/>
        <a:p>
          <a:endParaRPr lang="en-US"/>
        </a:p>
      </dgm:t>
    </dgm:pt>
    <dgm:pt modelId="{DB002B3B-9DDB-454D-8AC9-770E8E67E0E8}" type="sibTrans" cxnId="{BF9A486E-39FD-4682-91F7-B93CEC577672}">
      <dgm:prSet/>
      <dgm:spPr/>
      <dgm:t>
        <a:bodyPr/>
        <a:lstStyle/>
        <a:p>
          <a:endParaRPr lang="en-US"/>
        </a:p>
      </dgm:t>
    </dgm:pt>
    <dgm:pt modelId="{F3D06564-CA52-4BBF-A8B5-2E2FD43B3D93}">
      <dgm:prSet custT="1"/>
      <dgm:spPr/>
      <dgm:t>
        <a:bodyPr/>
        <a:lstStyle/>
        <a:p>
          <a:r>
            <a:rPr lang="sr-Latn-RS" sz="1600" dirty="0"/>
            <a:t>Микро/мало/средње приватно предузеће основано у Србији као носилац конзорцијума</a:t>
          </a:r>
          <a:r>
            <a:rPr lang="sr-Cyrl-RS" sz="1600" dirty="0"/>
            <a:t> (мин. </a:t>
          </a:r>
          <a:r>
            <a:rPr lang="sr-Latn-RS" sz="1600" dirty="0"/>
            <a:t>ЕУР 200,000 годишњи </a:t>
          </a:r>
          <a:r>
            <a:rPr lang="sr-Cyrl-RS" sz="1600" dirty="0"/>
            <a:t>пословни приход</a:t>
          </a:r>
          <a:r>
            <a:rPr lang="sr-Latn-RS" sz="1600" dirty="0"/>
            <a:t>, профитабилно</a:t>
          </a:r>
          <a:r>
            <a:rPr lang="sr-Cyrl-RS" sz="1600" dirty="0"/>
            <a:t>)</a:t>
          </a:r>
          <a:endParaRPr lang="en-US" sz="1600" dirty="0"/>
        </a:p>
      </dgm:t>
    </dgm:pt>
    <dgm:pt modelId="{19C0B732-5A60-4C9F-983D-7DC8D35F1A38}" type="sibTrans" cxnId="{8CF6CC06-D8DD-41DF-B528-09782260C0D8}">
      <dgm:prSet/>
      <dgm:spPr/>
      <dgm:t>
        <a:bodyPr/>
        <a:lstStyle/>
        <a:p>
          <a:endParaRPr lang="en-US"/>
        </a:p>
      </dgm:t>
    </dgm:pt>
    <dgm:pt modelId="{2E31EB81-C67E-45F0-8535-295167A2BA8D}" type="parTrans" cxnId="{8CF6CC06-D8DD-41DF-B528-09782260C0D8}">
      <dgm:prSet/>
      <dgm:spPr/>
      <dgm:t>
        <a:bodyPr/>
        <a:lstStyle/>
        <a:p>
          <a:endParaRPr lang="en-US"/>
        </a:p>
      </dgm:t>
    </dgm:pt>
    <dgm:pt modelId="{96255362-B1F1-4CD1-AC64-F4414E72065B}" type="pres">
      <dgm:prSet presAssocID="{AAD59552-CEA1-4D68-A811-D78E8E60E1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E0B208-384D-4459-9D6D-5F1DE78B911B}" type="pres">
      <dgm:prSet presAssocID="{79BB8F71-BF3E-4A86-8EC4-796A04D86A35}" presName="linNode" presStyleCnt="0"/>
      <dgm:spPr/>
    </dgm:pt>
    <dgm:pt modelId="{40271207-FDC4-4C7C-B26D-2E74FF4A4A42}" type="pres">
      <dgm:prSet presAssocID="{79BB8F71-BF3E-4A86-8EC4-796A04D86A35}" presName="parentText" presStyleLbl="node1" presStyleIdx="0" presStyleCnt="5" custScaleX="59649" custScaleY="9127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2A8F74-00F1-43BE-AC49-610B9685083C}" type="pres">
      <dgm:prSet presAssocID="{79BB8F71-BF3E-4A86-8EC4-796A04D86A35}" presName="descendantText" presStyleLbl="alignAccFollowNode1" presStyleIdx="0" presStyleCnt="5" custScaleY="195501" custLinFactNeighborY="61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F3F688-741C-4FDF-9FB7-D731C94239EF}" type="pres">
      <dgm:prSet presAssocID="{78D9AF53-92A9-4133-AB9B-E5468ABD66C3}" presName="sp" presStyleCnt="0"/>
      <dgm:spPr/>
    </dgm:pt>
    <dgm:pt modelId="{50C0A148-19B3-4F14-823C-16C5826666B4}" type="pres">
      <dgm:prSet presAssocID="{F50DACFE-63B6-45EF-945B-227AF77A8253}" presName="linNode" presStyleCnt="0"/>
      <dgm:spPr/>
    </dgm:pt>
    <dgm:pt modelId="{D8DA6A26-B6DE-4CD4-B5C3-0E17E15A587A}" type="pres">
      <dgm:prSet presAssocID="{F50DACFE-63B6-45EF-945B-227AF77A8253}" presName="parentText" presStyleLbl="node1" presStyleIdx="1" presStyleCnt="5" custScaleX="59152" custScaleY="1592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DD9038-F008-4623-A25C-DE986E3DB082}" type="pres">
      <dgm:prSet presAssocID="{F50DACFE-63B6-45EF-945B-227AF77A8253}" presName="descendantText" presStyleLbl="alignAccFollowNode1" presStyleIdx="1" presStyleCnt="5" custScaleX="122210" custScaleY="3346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7D32F7-5171-4442-AAD2-3547156133F3}" type="pres">
      <dgm:prSet presAssocID="{25599432-C67B-4DC6-A41F-1CB86F06E685}" presName="sp" presStyleCnt="0"/>
      <dgm:spPr/>
    </dgm:pt>
    <dgm:pt modelId="{F504E003-A0FB-4823-9680-B9F3B35A3C1F}" type="pres">
      <dgm:prSet presAssocID="{3023D3BD-08A2-4BF3-B445-1BF9004E3775}" presName="linNode" presStyleCnt="0"/>
      <dgm:spPr/>
    </dgm:pt>
    <dgm:pt modelId="{204A75EE-7400-4C8C-AD3B-5335A3923D80}" type="pres">
      <dgm:prSet presAssocID="{3023D3BD-08A2-4BF3-B445-1BF9004E3775}" presName="parentText" presStyleLbl="node1" presStyleIdx="2" presStyleCnt="5" custScaleX="59649" custScaleY="682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7E4075-F75C-4EF8-8CBF-AC7B813DF60F}" type="pres">
      <dgm:prSet presAssocID="{3023D3BD-08A2-4BF3-B445-1BF9004E3775}" presName="descendantText" presStyleLbl="alignAccFollowNode1" presStyleIdx="2" presStyleCnt="5" custScaleY="987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EB7892-90B2-40CE-BF67-EB0836A0E350}" type="pres">
      <dgm:prSet presAssocID="{3498DAEF-690D-4F05-9224-16F6FD4F8AE1}" presName="sp" presStyleCnt="0"/>
      <dgm:spPr/>
    </dgm:pt>
    <dgm:pt modelId="{AC6089C0-04E9-435D-BBE4-F3A10CF10ACA}" type="pres">
      <dgm:prSet presAssocID="{E8EB4849-33AD-49B1-8B99-97A92D70D56A}" presName="linNode" presStyleCnt="0"/>
      <dgm:spPr/>
    </dgm:pt>
    <dgm:pt modelId="{4BF83396-9D75-4E26-84AB-1C8209695D0A}" type="pres">
      <dgm:prSet presAssocID="{E8EB4849-33AD-49B1-8B99-97A92D70D56A}" presName="parentText" presStyleLbl="node1" presStyleIdx="3" presStyleCnt="5" custScaleX="60949" custScaleY="10704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1604FE-5275-4823-A604-E94755573D70}" type="pres">
      <dgm:prSet presAssocID="{E8EB4849-33AD-49B1-8B99-97A92D70D56A}" presName="descendantText" presStyleLbl="alignAccFollowNode1" presStyleIdx="3" presStyleCnt="5" custScaleY="94350" custLinFactNeighborX="-4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43EA9F-0A61-4A92-A8F9-4594AD6A6378}" type="pres">
      <dgm:prSet presAssocID="{B8DD9598-2FDC-4966-8773-9CC27667B7DB}" presName="sp" presStyleCnt="0"/>
      <dgm:spPr/>
    </dgm:pt>
    <dgm:pt modelId="{53DCE9B1-AAA7-4149-B74A-DBD563289ACD}" type="pres">
      <dgm:prSet presAssocID="{D33D6742-E279-43D5-9083-CBA684201D64}" presName="linNode" presStyleCnt="0"/>
      <dgm:spPr/>
    </dgm:pt>
    <dgm:pt modelId="{DB8FD020-AE04-4DD0-BCB9-3D13E6E3E8F3}" type="pres">
      <dgm:prSet presAssocID="{D33D6742-E279-43D5-9083-CBA684201D64}" presName="parentText" presStyleLbl="node1" presStyleIdx="4" presStyleCnt="5" custScaleX="60098" custScaleY="132846" custLinFactNeighborX="24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CDC88-C1D0-4B33-9E6C-31DBA1604E93}" type="pres">
      <dgm:prSet presAssocID="{D33D6742-E279-43D5-9083-CBA684201D64}" presName="descendantText" presStyleLbl="alignAccFollowNode1" presStyleIdx="4" presStyleCnt="5" custScaleX="114467" custScaleY="2432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73F3E0-D900-4FE6-914B-2F8167095A6C}" type="presOf" srcId="{ED93EBBF-503C-4ACE-9065-7C58E85460B3}" destId="{C4DD9038-F008-4623-A25C-DE986E3DB082}" srcOrd="0" destOrd="2" presId="urn:microsoft.com/office/officeart/2005/8/layout/vList5"/>
    <dgm:cxn modelId="{787F9D6D-326A-42CE-AB99-ACF34092737F}" srcId="{D33D6742-E279-43D5-9083-CBA684201D64}" destId="{BB7457CC-B381-4377-864D-E10F6E7DC3B6}" srcOrd="2" destOrd="0" parTransId="{BD38AD4A-3361-405F-ABF6-531E3DE8B0F4}" sibTransId="{595A26C6-C512-4E56-9B52-F379E458D533}"/>
    <dgm:cxn modelId="{0FE694AC-CFE9-4F43-8F12-26EA56341D82}" type="presOf" srcId="{E8EB4849-33AD-49B1-8B99-97A92D70D56A}" destId="{4BF83396-9D75-4E26-84AB-1C8209695D0A}" srcOrd="0" destOrd="0" presId="urn:microsoft.com/office/officeart/2005/8/layout/vList5"/>
    <dgm:cxn modelId="{5943A90E-3DC5-427B-8D58-F861CF1F3020}" type="presOf" srcId="{182C6847-F7B8-4424-A2D7-344AE88823D6}" destId="{392A8F74-00F1-43BE-AC49-610B9685083C}" srcOrd="0" destOrd="0" presId="urn:microsoft.com/office/officeart/2005/8/layout/vList5"/>
    <dgm:cxn modelId="{DCC64013-7F9C-42C8-A373-328FF7023ACA}" type="presOf" srcId="{F3D06564-CA52-4BBF-A8B5-2E2FD43B3D93}" destId="{C4DD9038-F008-4623-A25C-DE986E3DB082}" srcOrd="0" destOrd="1" presId="urn:microsoft.com/office/officeart/2005/8/layout/vList5"/>
    <dgm:cxn modelId="{858319CA-B2F5-497C-93AC-93A270BE38C7}" srcId="{AAD59552-CEA1-4D68-A811-D78E8E60E178}" destId="{3023D3BD-08A2-4BF3-B445-1BF9004E3775}" srcOrd="2" destOrd="0" parTransId="{0677A435-5A2F-4C5D-BBC6-793A5E3A664D}" sibTransId="{3498DAEF-690D-4F05-9224-16F6FD4F8AE1}"/>
    <dgm:cxn modelId="{E621A855-4750-4B66-AFC7-7A301E132220}" type="presOf" srcId="{7C23AD7A-D316-4906-8194-66380CB7B564}" destId="{8D1CDC88-C1D0-4B33-9E6C-31DBA1604E93}" srcOrd="0" destOrd="1" presId="urn:microsoft.com/office/officeart/2005/8/layout/vList5"/>
    <dgm:cxn modelId="{E1AA9EB6-3B09-407C-8FA0-A30FFDE9F671}" srcId="{AAD59552-CEA1-4D68-A811-D78E8E60E178}" destId="{E8EB4849-33AD-49B1-8B99-97A92D70D56A}" srcOrd="3" destOrd="0" parTransId="{055C1E14-BBDB-4E7D-BD99-739263267FAB}" sibTransId="{B8DD9598-2FDC-4966-8773-9CC27667B7DB}"/>
    <dgm:cxn modelId="{21622653-E0D9-463C-87F1-3A7B81A74FF0}" srcId="{F50DACFE-63B6-45EF-945B-227AF77A8253}" destId="{2EC175E5-BB1F-4115-B592-047EAFE7A0BC}" srcOrd="0" destOrd="0" parTransId="{9EFF00F1-68D1-45AA-AE37-E37D5036DCBB}" sibTransId="{DDFCEADC-11B7-4B64-972C-DB4588E3E481}"/>
    <dgm:cxn modelId="{4D0C7973-3380-4E4A-A63C-A2E0345F1BA4}" srcId="{3023D3BD-08A2-4BF3-B445-1BF9004E3775}" destId="{3E3A120F-0EDA-45DC-A210-8080A7F5F338}" srcOrd="0" destOrd="0" parTransId="{0C7052FE-1A40-4CED-A4EA-9F45D8C28B4C}" sibTransId="{20C92121-3636-41A4-9DA8-B2B426E85258}"/>
    <dgm:cxn modelId="{5AE49618-A772-4EBE-B208-81142875F8CD}" type="presOf" srcId="{BB7457CC-B381-4377-864D-E10F6E7DC3B6}" destId="{8D1CDC88-C1D0-4B33-9E6C-31DBA1604E93}" srcOrd="0" destOrd="2" presId="urn:microsoft.com/office/officeart/2005/8/layout/vList5"/>
    <dgm:cxn modelId="{DE1750B7-9C0C-4467-BF35-6ABBD4259957}" type="presOf" srcId="{79BB8F71-BF3E-4A86-8EC4-796A04D86A35}" destId="{40271207-FDC4-4C7C-B26D-2E74FF4A4A42}" srcOrd="0" destOrd="0" presId="urn:microsoft.com/office/officeart/2005/8/layout/vList5"/>
    <dgm:cxn modelId="{62D93475-E55E-487B-BC13-1FF701A091A2}" srcId="{E8EB4849-33AD-49B1-8B99-97A92D70D56A}" destId="{E0A5B879-5E88-47E6-98AE-35B9DDAE185C}" srcOrd="0" destOrd="0" parTransId="{3E6BD335-F7BA-416F-8542-FC1C89A80773}" sibTransId="{25846400-5515-4B29-A3DE-52736FFD00DE}"/>
    <dgm:cxn modelId="{8CF6CC06-D8DD-41DF-B528-09782260C0D8}" srcId="{F50DACFE-63B6-45EF-945B-227AF77A8253}" destId="{F3D06564-CA52-4BBF-A8B5-2E2FD43B3D93}" srcOrd="1" destOrd="0" parTransId="{2E31EB81-C67E-45F0-8535-295167A2BA8D}" sibTransId="{19C0B732-5A60-4C9F-983D-7DC8D35F1A38}"/>
    <dgm:cxn modelId="{DAE8842D-DDFC-4053-A17B-9356DB37A5DF}" srcId="{AAD59552-CEA1-4D68-A811-D78E8E60E178}" destId="{F50DACFE-63B6-45EF-945B-227AF77A8253}" srcOrd="1" destOrd="0" parTransId="{16A0F1B6-3E78-4148-9031-66917D8A93C7}" sibTransId="{25599432-C67B-4DC6-A41F-1CB86F06E685}"/>
    <dgm:cxn modelId="{E9855B1E-B483-4260-819B-A7D049BAB178}" srcId="{79BB8F71-BF3E-4A86-8EC4-796A04D86A35}" destId="{182C6847-F7B8-4424-A2D7-344AE88823D6}" srcOrd="0" destOrd="0" parTransId="{0522795C-1883-4CBF-8957-C9F4AFF1F4D7}" sibTransId="{AA686B5E-FFAE-4146-B3AC-D546017339F8}"/>
    <dgm:cxn modelId="{79778D14-0886-4145-B217-108036FF9A19}" type="presOf" srcId="{AAD59552-CEA1-4D68-A811-D78E8E60E178}" destId="{96255362-B1F1-4CD1-AC64-F4414E72065B}" srcOrd="0" destOrd="0" presId="urn:microsoft.com/office/officeart/2005/8/layout/vList5"/>
    <dgm:cxn modelId="{22EFBB1E-3F69-47AA-BE7D-8DD923660542}" type="presOf" srcId="{E0A5B879-5E88-47E6-98AE-35B9DDAE185C}" destId="{4E1604FE-5275-4823-A604-E94755573D70}" srcOrd="0" destOrd="0" presId="urn:microsoft.com/office/officeart/2005/8/layout/vList5"/>
    <dgm:cxn modelId="{EB3AA675-6317-4371-A6A5-195418F9BD90}" type="presOf" srcId="{2EC175E5-BB1F-4115-B592-047EAFE7A0BC}" destId="{C4DD9038-F008-4623-A25C-DE986E3DB082}" srcOrd="0" destOrd="0" presId="urn:microsoft.com/office/officeart/2005/8/layout/vList5"/>
    <dgm:cxn modelId="{575D2174-66B2-4D08-A6AA-9A996AA2C7BC}" srcId="{D33D6742-E279-43D5-9083-CBA684201D64}" destId="{B0CDFCE8-027C-4D1C-BC24-3A5FE755604E}" srcOrd="0" destOrd="0" parTransId="{21A3E71A-5B0C-4C04-8DA7-365C32B5B4A9}" sibTransId="{ACDAD263-CC16-4F08-AD15-A2B7F856D6C5}"/>
    <dgm:cxn modelId="{BF9A486E-39FD-4682-91F7-B93CEC577672}" srcId="{F50DACFE-63B6-45EF-945B-227AF77A8253}" destId="{ED93EBBF-503C-4ACE-9065-7C58E85460B3}" srcOrd="2" destOrd="0" parTransId="{59780338-24FE-49AB-B3AD-B7DAAE841B12}" sibTransId="{DB002B3B-9DDB-454D-8AC9-770E8E67E0E8}"/>
    <dgm:cxn modelId="{4084F25C-F89A-416D-BDF0-BBE6531FAA7F}" type="presOf" srcId="{D33D6742-E279-43D5-9083-CBA684201D64}" destId="{DB8FD020-AE04-4DD0-BCB9-3D13E6E3E8F3}" srcOrd="0" destOrd="0" presId="urn:microsoft.com/office/officeart/2005/8/layout/vList5"/>
    <dgm:cxn modelId="{387C12C9-03D1-483F-A89B-979DAECD3F17}" type="presOf" srcId="{F50DACFE-63B6-45EF-945B-227AF77A8253}" destId="{D8DA6A26-B6DE-4CD4-B5C3-0E17E15A587A}" srcOrd="0" destOrd="0" presId="urn:microsoft.com/office/officeart/2005/8/layout/vList5"/>
    <dgm:cxn modelId="{59D0309A-93EE-4544-B096-F8B86DFF419C}" srcId="{AAD59552-CEA1-4D68-A811-D78E8E60E178}" destId="{D33D6742-E279-43D5-9083-CBA684201D64}" srcOrd="4" destOrd="0" parTransId="{C397C65B-BC63-4A9B-AA7C-3E28D0659A60}" sibTransId="{00CDBC71-C1B2-4C67-AC0D-7229AA01F4F6}"/>
    <dgm:cxn modelId="{CC83613B-D27F-4819-8FE4-213A48B31DD5}" srcId="{D33D6742-E279-43D5-9083-CBA684201D64}" destId="{7C23AD7A-D316-4906-8194-66380CB7B564}" srcOrd="1" destOrd="0" parTransId="{61C07AF5-A570-4317-8CFA-25CB597DA49E}" sibTransId="{8176A2D3-D317-4D47-AFD3-10DE3E68593A}"/>
    <dgm:cxn modelId="{1BCA4944-A808-438D-81D9-FC6BCB52631E}" type="presOf" srcId="{3023D3BD-08A2-4BF3-B445-1BF9004E3775}" destId="{204A75EE-7400-4C8C-AD3B-5335A3923D80}" srcOrd="0" destOrd="0" presId="urn:microsoft.com/office/officeart/2005/8/layout/vList5"/>
    <dgm:cxn modelId="{9BF8625E-7749-4D14-864C-4C3418E4B471}" srcId="{AAD59552-CEA1-4D68-A811-D78E8E60E178}" destId="{79BB8F71-BF3E-4A86-8EC4-796A04D86A35}" srcOrd="0" destOrd="0" parTransId="{F0E1EB5B-8D72-4EFD-8779-373A916D3B3A}" sibTransId="{78D9AF53-92A9-4133-AB9B-E5468ABD66C3}"/>
    <dgm:cxn modelId="{5623F7F6-00CB-4B03-9FFA-5234C6D253CA}" type="presOf" srcId="{3E3A120F-0EDA-45DC-A210-8080A7F5F338}" destId="{637E4075-F75C-4EF8-8CBF-AC7B813DF60F}" srcOrd="0" destOrd="0" presId="urn:microsoft.com/office/officeart/2005/8/layout/vList5"/>
    <dgm:cxn modelId="{9CED38AE-5FBD-4710-BA94-0D34DB6B7C65}" type="presOf" srcId="{B0CDFCE8-027C-4D1C-BC24-3A5FE755604E}" destId="{8D1CDC88-C1D0-4B33-9E6C-31DBA1604E93}" srcOrd="0" destOrd="0" presId="urn:microsoft.com/office/officeart/2005/8/layout/vList5"/>
    <dgm:cxn modelId="{AF483A26-880D-46B6-B987-2270D09E6262}" type="presParOf" srcId="{96255362-B1F1-4CD1-AC64-F4414E72065B}" destId="{8DE0B208-384D-4459-9D6D-5F1DE78B911B}" srcOrd="0" destOrd="0" presId="urn:microsoft.com/office/officeart/2005/8/layout/vList5"/>
    <dgm:cxn modelId="{D8E89A5B-8A37-474D-BB0F-CD4DE1705B82}" type="presParOf" srcId="{8DE0B208-384D-4459-9D6D-5F1DE78B911B}" destId="{40271207-FDC4-4C7C-B26D-2E74FF4A4A42}" srcOrd="0" destOrd="0" presId="urn:microsoft.com/office/officeart/2005/8/layout/vList5"/>
    <dgm:cxn modelId="{38CB0A08-5F40-4005-B7E9-9E4AC3717FD5}" type="presParOf" srcId="{8DE0B208-384D-4459-9D6D-5F1DE78B911B}" destId="{392A8F74-00F1-43BE-AC49-610B9685083C}" srcOrd="1" destOrd="0" presId="urn:microsoft.com/office/officeart/2005/8/layout/vList5"/>
    <dgm:cxn modelId="{427810F2-270B-4E63-ABE2-21726BEA78F8}" type="presParOf" srcId="{96255362-B1F1-4CD1-AC64-F4414E72065B}" destId="{E5F3F688-741C-4FDF-9FB7-D731C94239EF}" srcOrd="1" destOrd="0" presId="urn:microsoft.com/office/officeart/2005/8/layout/vList5"/>
    <dgm:cxn modelId="{10B58BBD-336A-4485-9953-348F183E99B5}" type="presParOf" srcId="{96255362-B1F1-4CD1-AC64-F4414E72065B}" destId="{50C0A148-19B3-4F14-823C-16C5826666B4}" srcOrd="2" destOrd="0" presId="urn:microsoft.com/office/officeart/2005/8/layout/vList5"/>
    <dgm:cxn modelId="{407E407A-70C0-4547-80E9-7B3A12A794FB}" type="presParOf" srcId="{50C0A148-19B3-4F14-823C-16C5826666B4}" destId="{D8DA6A26-B6DE-4CD4-B5C3-0E17E15A587A}" srcOrd="0" destOrd="0" presId="urn:microsoft.com/office/officeart/2005/8/layout/vList5"/>
    <dgm:cxn modelId="{61123DB7-1AB5-4CF3-B9A9-B56D1154FB35}" type="presParOf" srcId="{50C0A148-19B3-4F14-823C-16C5826666B4}" destId="{C4DD9038-F008-4623-A25C-DE986E3DB082}" srcOrd="1" destOrd="0" presId="urn:microsoft.com/office/officeart/2005/8/layout/vList5"/>
    <dgm:cxn modelId="{68253FA1-5B30-4583-A4E1-DB750B8B8525}" type="presParOf" srcId="{96255362-B1F1-4CD1-AC64-F4414E72065B}" destId="{A97D32F7-5171-4442-AAD2-3547156133F3}" srcOrd="3" destOrd="0" presId="urn:microsoft.com/office/officeart/2005/8/layout/vList5"/>
    <dgm:cxn modelId="{2F78A022-DFEF-4BB8-BAF2-977EE5DCB031}" type="presParOf" srcId="{96255362-B1F1-4CD1-AC64-F4414E72065B}" destId="{F504E003-A0FB-4823-9680-B9F3B35A3C1F}" srcOrd="4" destOrd="0" presId="urn:microsoft.com/office/officeart/2005/8/layout/vList5"/>
    <dgm:cxn modelId="{9A85A428-BA06-48FF-A285-1F17B437BA41}" type="presParOf" srcId="{F504E003-A0FB-4823-9680-B9F3B35A3C1F}" destId="{204A75EE-7400-4C8C-AD3B-5335A3923D80}" srcOrd="0" destOrd="0" presId="urn:microsoft.com/office/officeart/2005/8/layout/vList5"/>
    <dgm:cxn modelId="{A5743AA6-8C11-4DD3-AD08-A393E32D0976}" type="presParOf" srcId="{F504E003-A0FB-4823-9680-B9F3B35A3C1F}" destId="{637E4075-F75C-4EF8-8CBF-AC7B813DF60F}" srcOrd="1" destOrd="0" presId="urn:microsoft.com/office/officeart/2005/8/layout/vList5"/>
    <dgm:cxn modelId="{56B93AAC-EAAF-4123-884E-EF9A0A95C7F3}" type="presParOf" srcId="{96255362-B1F1-4CD1-AC64-F4414E72065B}" destId="{FAEB7892-90B2-40CE-BF67-EB0836A0E350}" srcOrd="5" destOrd="0" presId="urn:microsoft.com/office/officeart/2005/8/layout/vList5"/>
    <dgm:cxn modelId="{F5CF21AA-62F4-4BE6-BC55-67A14BA1747B}" type="presParOf" srcId="{96255362-B1F1-4CD1-AC64-F4414E72065B}" destId="{AC6089C0-04E9-435D-BBE4-F3A10CF10ACA}" srcOrd="6" destOrd="0" presId="urn:microsoft.com/office/officeart/2005/8/layout/vList5"/>
    <dgm:cxn modelId="{4D008D40-3538-4344-B3D8-78AEFF60FA9E}" type="presParOf" srcId="{AC6089C0-04E9-435D-BBE4-F3A10CF10ACA}" destId="{4BF83396-9D75-4E26-84AB-1C8209695D0A}" srcOrd="0" destOrd="0" presId="urn:microsoft.com/office/officeart/2005/8/layout/vList5"/>
    <dgm:cxn modelId="{155F9368-1613-48BA-A8D2-0579B3E3CD6D}" type="presParOf" srcId="{AC6089C0-04E9-435D-BBE4-F3A10CF10ACA}" destId="{4E1604FE-5275-4823-A604-E94755573D70}" srcOrd="1" destOrd="0" presId="urn:microsoft.com/office/officeart/2005/8/layout/vList5"/>
    <dgm:cxn modelId="{0D5D3C97-AE4E-4556-B882-856281B76EAF}" type="presParOf" srcId="{96255362-B1F1-4CD1-AC64-F4414E72065B}" destId="{FE43EA9F-0A61-4A92-A8F9-4594AD6A6378}" srcOrd="7" destOrd="0" presId="urn:microsoft.com/office/officeart/2005/8/layout/vList5"/>
    <dgm:cxn modelId="{705C74DE-95C2-4128-B0C5-E9BC2B698714}" type="presParOf" srcId="{96255362-B1F1-4CD1-AC64-F4414E72065B}" destId="{53DCE9B1-AAA7-4149-B74A-DBD563289ACD}" srcOrd="8" destOrd="0" presId="urn:microsoft.com/office/officeart/2005/8/layout/vList5"/>
    <dgm:cxn modelId="{1DB1CCD8-138E-4B18-AA38-8A1456D60708}" type="presParOf" srcId="{53DCE9B1-AAA7-4149-B74A-DBD563289ACD}" destId="{DB8FD020-AE04-4DD0-BCB9-3D13E6E3E8F3}" srcOrd="0" destOrd="0" presId="urn:microsoft.com/office/officeart/2005/8/layout/vList5"/>
    <dgm:cxn modelId="{651B73D6-D445-4CE3-8B00-B335379F1095}" type="presParOf" srcId="{53DCE9B1-AAA7-4149-B74A-DBD563289ACD}" destId="{8D1CDC88-C1D0-4B33-9E6C-31DBA1604E9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EF92E-86FB-44AC-BE3B-F5D2CCF3FA1E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4596A-6574-4FD0-91C7-7FE3E4F40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7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A74EC-A652-4181-9990-5E773D52321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26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A74EC-A652-4181-9990-5E773D52321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0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9FDE-E050-49BD-8AD2-31BFE908554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A02D-0E56-4329-993D-646ED134A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7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9FDE-E050-49BD-8AD2-31BFE908554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A02D-0E56-4329-993D-646ED134A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8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9FDE-E050-49BD-8AD2-31BFE908554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A02D-0E56-4329-993D-646ED134A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5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9FDE-E050-49BD-8AD2-31BFE908554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A02D-0E56-4329-993D-646ED134A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96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9FDE-E050-49BD-8AD2-31BFE908554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A02D-0E56-4329-993D-646ED134A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9FDE-E050-49BD-8AD2-31BFE908554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A02D-0E56-4329-993D-646ED134A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97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9FDE-E050-49BD-8AD2-31BFE908554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A02D-0E56-4329-993D-646ED134A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9FDE-E050-49BD-8AD2-31BFE908554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A02D-0E56-4329-993D-646ED134A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6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9FDE-E050-49BD-8AD2-31BFE908554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A02D-0E56-4329-993D-646ED134A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2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9FDE-E050-49BD-8AD2-31BFE908554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A02D-0E56-4329-993D-646ED134A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0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9FDE-E050-49BD-8AD2-31BFE908554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A02D-0E56-4329-993D-646ED134A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2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29FDE-E050-49BD-8AD2-31BFE908554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DA02D-0E56-4329-993D-646ED134A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2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hyperlink" Target="http://www.inovacionifond.rs/" TargetMode="External"/><Relationship Id="rId3" Type="http://schemas.openxmlformats.org/officeDocument/2006/relationships/hyperlink" Target="https://www.facebook.com/SrbInnov" TargetMode="External"/><Relationship Id="rId7" Type="http://schemas.openxmlformats.org/officeDocument/2006/relationships/hyperlink" Target="https://twitter.com/SrbInnov" TargetMode="External"/><Relationship Id="rId12" Type="http://schemas.openxmlformats.org/officeDocument/2006/relationships/hyperlink" Target="mailto:ivauceri@inovacionifond.r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hyperlink" Target="mailto:cgs@inovacionifond.rs" TargetMode="External"/><Relationship Id="rId5" Type="http://schemas.openxmlformats.org/officeDocument/2006/relationships/hyperlink" Target="https://www.linkedin.com/company/3242112/" TargetMode="External"/><Relationship Id="rId10" Type="http://schemas.openxmlformats.org/officeDocument/2006/relationships/hyperlink" Target="mailto:matching.grants@inovacionifond.rs" TargetMode="External"/><Relationship Id="rId4" Type="http://schemas.openxmlformats.org/officeDocument/2006/relationships/image" Target="../media/image15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png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inovacionifond.rs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FE0B99-2828-48CD-897F-0BE6453F3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50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sr-Cyrl-R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Фонд за иновациону делатност</a:t>
            </a:r>
          </a:p>
          <a:p>
            <a:pPr marL="0" indent="0" algn="ctr">
              <a:buNone/>
            </a:pPr>
            <a:endParaRPr lang="sr-Cyrl-R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sr-Cyrl-R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Подршка иновацијама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485E6AE-4390-43BF-8CBB-52655F6A211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927" y="302257"/>
            <a:ext cx="5732145" cy="1228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6832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268" y="6523005"/>
            <a:ext cx="2631732" cy="3349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314" y="133058"/>
            <a:ext cx="2829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>
                <a:solidFill>
                  <a:schemeClr val="bg1"/>
                </a:solidFill>
                <a:latin typeface="Rubik Black"/>
                <a:cs typeface="Rubik Black"/>
              </a:rPr>
              <a:t>70 % ВИШЕ ПРИЈАВА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0" b="56076"/>
          <a:stretch/>
        </p:blipFill>
        <p:spPr>
          <a:xfrm>
            <a:off x="0" y="0"/>
            <a:ext cx="11550317" cy="8341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7580" y="133058"/>
            <a:ext cx="6017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Процена пројеката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21" t="22539" b="26841"/>
          <a:stretch/>
        </p:blipFill>
        <p:spPr>
          <a:xfrm>
            <a:off x="11315699" y="84221"/>
            <a:ext cx="756400" cy="6529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6811" y="1225559"/>
            <a:ext cx="105451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Двостепена међународна процена</a:t>
            </a:r>
          </a:p>
          <a:p>
            <a:pPr marL="457200" indent="-457200">
              <a:buBlip>
                <a:blip r:embed="rId5"/>
              </a:buBlip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Независни међународни рецензенти – искуство у науци и привреди</a:t>
            </a:r>
          </a:p>
          <a:p>
            <a:pPr marL="457200" indent="-457200">
              <a:buBlip>
                <a:blip r:embed="rId5"/>
              </a:buBlip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Петочлана независна међународна Експертска комисија</a:t>
            </a:r>
          </a:p>
          <a:p>
            <a:pPr marL="457200" indent="-457200">
              <a:buBlip>
                <a:blip r:embed="rId5"/>
              </a:buBlip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Одлука у ужем избору – 30% оцене рецензената + 70% оцене комисије</a:t>
            </a:r>
          </a:p>
          <a:p>
            <a:pPr marL="457200" indent="-457200">
              <a:buBlip>
                <a:blip r:embed="rId5"/>
              </a:buBlip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Пројекти у ужем избору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који претходно остваре 75%+ од максималног броја бодова)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презентују уживо пред комисијом</a:t>
            </a:r>
          </a:p>
          <a:p>
            <a:pPr marL="457200" indent="-457200">
              <a:buBlip>
                <a:blip r:embed="rId5"/>
              </a:buBlip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Коначну одлуку о финансирању доноси Експертска комисија након финалне презентације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191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268" y="6523005"/>
            <a:ext cx="2631732" cy="3349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314" y="133058"/>
            <a:ext cx="2829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>
                <a:solidFill>
                  <a:schemeClr val="bg1"/>
                </a:solidFill>
                <a:latin typeface="Rubik Black"/>
                <a:cs typeface="Rubik Black"/>
              </a:rPr>
              <a:t>70 % ВИШЕ ПРИЈАВА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0" b="56076"/>
          <a:stretch/>
        </p:blipFill>
        <p:spPr>
          <a:xfrm>
            <a:off x="0" y="0"/>
            <a:ext cx="11550317" cy="8341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51204" y="159185"/>
            <a:ext cx="6017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Битне напомене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21" t="22539" b="26841"/>
          <a:stretch/>
        </p:blipFill>
        <p:spPr>
          <a:xfrm>
            <a:off x="11315699" y="84221"/>
            <a:ext cx="756400" cy="6529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6811" y="1218685"/>
            <a:ext cx="958642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Могућа је само једна Пријава по Подносиоцу Пријаве по Програму</a:t>
            </a:r>
          </a:p>
          <a:p>
            <a:pPr marL="457200" indent="-457200">
              <a:buBlip>
                <a:blip r:embed="rId5"/>
              </a:buBlip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Документа која треба поднети се морају поставити на Портал и потврдити кликом на поље “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SUBMIT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”, пре истека рока за подношење Пријава</a:t>
            </a:r>
          </a:p>
          <a:p>
            <a:pPr marL="457200" indent="-457200">
              <a:buBlip>
                <a:blip r:embed="rId5"/>
              </a:buBlip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Могуће мењати документацију све до истека рока</a:t>
            </a:r>
          </a:p>
          <a:p>
            <a:pPr marL="457200" indent="-457200">
              <a:buBlip>
                <a:blip r:embed="rId5"/>
              </a:buBlip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Плаћање ПДВ-а није дозвољен трошак </a:t>
            </a:r>
          </a:p>
        </p:txBody>
      </p:sp>
    </p:spTree>
    <p:extLst>
      <p:ext uri="{BB962C8B-B14F-4D97-AF65-F5344CB8AC3E}">
        <p14:creationId xmlns:p14="http://schemas.microsoft.com/office/powerpoint/2010/main" val="2889982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268" y="6523005"/>
            <a:ext cx="2631732" cy="3349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314" y="133058"/>
            <a:ext cx="2829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>
                <a:solidFill>
                  <a:schemeClr val="bg1"/>
                </a:solidFill>
                <a:latin typeface="Rubik Black"/>
                <a:cs typeface="Rubik Black"/>
              </a:rPr>
              <a:t>70 % ВИШЕ ПРИЈАВА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0" b="56076"/>
          <a:stretch/>
        </p:blipFill>
        <p:spPr>
          <a:xfrm>
            <a:off x="0" y="0"/>
            <a:ext cx="12192000" cy="8341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6757" y="159185"/>
            <a:ext cx="63324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Уплата средстава и надзор Пројекта</a:t>
            </a:r>
            <a:endParaRPr lang="sr-Cyrl-R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21" t="22539" b="26841"/>
          <a:stretch/>
        </p:blipFill>
        <p:spPr>
          <a:xfrm>
            <a:off x="11315699" y="84221"/>
            <a:ext cx="756400" cy="6529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6811" y="1218685"/>
            <a:ext cx="958642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Отварање новог динарског рачуна за потребе пројекта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Уплате на кварталном нивоу – корисник гранта/Фонд, према одобреном буџету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Достављање кварталних извештаја о напретку и кварталних финансијских извештаја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Надзор и провера од стране Фонда, уплата за наредни квартал по одобрењу кварталних извештаја</a:t>
            </a:r>
          </a:p>
        </p:txBody>
      </p:sp>
    </p:spTree>
    <p:extLst>
      <p:ext uri="{BB962C8B-B14F-4D97-AF65-F5344CB8AC3E}">
        <p14:creationId xmlns:p14="http://schemas.microsoft.com/office/powerpoint/2010/main" val="3749390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268" y="6523005"/>
            <a:ext cx="2631732" cy="3349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314" y="133058"/>
            <a:ext cx="2829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>
                <a:solidFill>
                  <a:schemeClr val="bg1"/>
                </a:solidFill>
                <a:latin typeface="Rubik Black"/>
                <a:cs typeface="Rubik Black"/>
              </a:rPr>
              <a:t>70 % ВИШЕ ПРИЈАВА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0" b="56076"/>
          <a:stretch/>
        </p:blipFill>
        <p:spPr>
          <a:xfrm>
            <a:off x="0" y="0"/>
            <a:ext cx="12192000" cy="8341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24826" y="159185"/>
            <a:ext cx="63324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Временски оквир</a:t>
            </a:r>
            <a:endParaRPr lang="sr-Cyrl-RS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21" t="22539" b="26841"/>
          <a:stretch/>
        </p:blipFill>
        <p:spPr>
          <a:xfrm>
            <a:off x="11315699" y="84221"/>
            <a:ext cx="756400" cy="6529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6811" y="1218685"/>
            <a:ext cx="1034170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Промоције програма: март – април</a:t>
            </a:r>
          </a:p>
          <a:p>
            <a:pPr marL="457200" indent="-457200">
              <a:buBlip>
                <a:blip r:embed="rId5"/>
              </a:buBlip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Отворена врата: четвртком током марта и априла – обавештење о терминима на сајту Фонда почетком сваке недеље</a:t>
            </a:r>
          </a:p>
          <a:p>
            <a:pPr marL="457200" indent="-457200">
              <a:buBlip>
                <a:blip r:embed="rId5"/>
              </a:buBlip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Крајњи рок за пријаву: 29. април до 15:00 часова</a:t>
            </a:r>
          </a:p>
          <a:p>
            <a:pPr marL="457200" indent="-457200">
              <a:buBlip>
                <a:blip r:embed="rId5"/>
              </a:buBlip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Евалуација пријава: мај – јул</a:t>
            </a:r>
          </a:p>
          <a:p>
            <a:pPr marL="457200" indent="-457200">
              <a:buBlip>
                <a:blip r:embed="rId5"/>
              </a:buBlip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Очекивани почетак имплементације одабраних пројеката: август/септембар 2021. године</a:t>
            </a:r>
          </a:p>
        </p:txBody>
      </p:sp>
    </p:spTree>
    <p:extLst>
      <p:ext uri="{BB962C8B-B14F-4D97-AF65-F5344CB8AC3E}">
        <p14:creationId xmlns:p14="http://schemas.microsoft.com/office/powerpoint/2010/main" val="4235055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06F231E9-31FB-4672-888F-AFC6171FEE39}"/>
              </a:ext>
            </a:extLst>
          </p:cNvPr>
          <p:cNvGrpSpPr/>
          <p:nvPr/>
        </p:nvGrpSpPr>
        <p:grpSpPr>
          <a:xfrm>
            <a:off x="-1435" y="-239112"/>
            <a:ext cx="12193435" cy="7097113"/>
            <a:chOff x="-1435" y="-239112"/>
            <a:chExt cx="12193435" cy="709711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806"/>
            <a:stretch/>
          </p:blipFill>
          <p:spPr>
            <a:xfrm>
              <a:off x="-1435" y="1358283"/>
              <a:ext cx="12193435" cy="549971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524C2CFD-4F5D-4689-B88F-34620698F3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658" y="-239112"/>
              <a:ext cx="10795247" cy="23139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66172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719665"/>
            <a:ext cx="12191997" cy="11482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6940" y="0"/>
            <a:ext cx="1675534" cy="14287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" y="963235"/>
            <a:ext cx="12182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latin typeface="Franklin Gothic Medium" panose="020B0603020102020204" pitchFamily="34" charset="0"/>
              </a:rPr>
              <a:t>Циљеви</a:t>
            </a:r>
            <a:endParaRPr lang="en-US" sz="3200" dirty="0">
              <a:latin typeface="Franklin Gothic Medium" panose="020B0603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6182" y="2315656"/>
            <a:ext cx="115062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>
                <a:latin typeface="Franklin Gothic Book" panose="020B0503020102020204" pitchFamily="34" charset="0"/>
              </a:rPr>
              <a:t>1. </a:t>
            </a:r>
            <a:r>
              <a:rPr lang="ru-RU" sz="2500" dirty="0" err="1">
                <a:latin typeface="Franklin Gothic Book" panose="020B0503020102020204" pitchFamily="34" charset="0"/>
              </a:rPr>
              <a:t>Повезивање</a:t>
            </a:r>
            <a:r>
              <a:rPr lang="ru-RU" sz="2500" dirty="0">
                <a:latin typeface="Franklin Gothic Book" panose="020B0503020102020204" pitchFamily="34" charset="0"/>
              </a:rPr>
              <a:t> науке и </a:t>
            </a:r>
            <a:r>
              <a:rPr lang="ru-RU" sz="2500" dirty="0" err="1">
                <a:latin typeface="Franklin Gothic Book" panose="020B0503020102020204" pitchFamily="34" charset="0"/>
              </a:rPr>
              <a:t>привреде</a:t>
            </a:r>
            <a:r>
              <a:rPr lang="sr-Latn-RS" sz="2500" dirty="0">
                <a:latin typeface="Franklin Gothic Book" panose="020B0503020102020204" pitchFamily="34" charset="0"/>
              </a:rPr>
              <a:t/>
            </a:r>
            <a:br>
              <a:rPr lang="sr-Latn-RS" sz="2500" dirty="0">
                <a:latin typeface="Franklin Gothic Book" panose="020B0503020102020204" pitchFamily="34" charset="0"/>
              </a:rPr>
            </a:br>
            <a:endParaRPr lang="ru-RU" sz="1000" dirty="0">
              <a:latin typeface="Franklin Gothic Book" panose="020B0503020102020204" pitchFamily="34" charset="0"/>
            </a:endParaRPr>
          </a:p>
          <a:p>
            <a:r>
              <a:rPr lang="ru-RU" sz="2500" dirty="0">
                <a:latin typeface="Franklin Gothic Book" panose="020B0503020102020204" pitchFamily="34" charset="0"/>
              </a:rPr>
              <a:t>2. Повећање конкурентности сектора малих и средњих </a:t>
            </a:r>
            <a:r>
              <a:rPr lang="sr-Cyrl-RS" sz="2500" dirty="0">
                <a:latin typeface="Franklin Gothic Book" panose="020B0503020102020204" pitchFamily="34" charset="0"/>
              </a:rPr>
              <a:t>привредних друштава</a:t>
            </a:r>
            <a:endParaRPr lang="en-US" sz="2500" dirty="0">
              <a:latin typeface="Franklin Gothic Book" panose="020B0503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0399"/>
            <a:ext cx="2402645" cy="18841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3877491"/>
            <a:ext cx="6203031" cy="254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475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19665"/>
            <a:ext cx="12192000" cy="11482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6940" y="0"/>
            <a:ext cx="1675534" cy="14287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107181" y="282082"/>
            <a:ext cx="12192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latin typeface="Franklin Gothic Medium" panose="020B0603020102020204" pitchFamily="34" charset="0"/>
              </a:rPr>
              <a:t>Иновациони ваучер</a:t>
            </a:r>
            <a:endParaRPr lang="en-US" sz="3200" dirty="0">
              <a:latin typeface="Franklin Gothic Medium" panose="020B0603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9107"/>
            <a:ext cx="2457794" cy="18836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5448" y="2020825"/>
            <a:ext cx="572414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Cyrl-RS" sz="2000" dirty="0">
                <a:latin typeface="Franklin Gothic Book" panose="020B0503020102020204" pitchFamily="34" charset="0"/>
              </a:rPr>
              <a:t>Покрива </a:t>
            </a:r>
            <a:r>
              <a:rPr lang="sr-Latn-RS" sz="2000" dirty="0">
                <a:latin typeface="Franklin Gothic Book" panose="020B0503020102020204" pitchFamily="34" charset="0"/>
              </a:rPr>
              <a:t>6</a:t>
            </a:r>
            <a:r>
              <a:rPr lang="sr-Cyrl-RS" sz="2000" dirty="0">
                <a:latin typeface="Franklin Gothic Book" panose="020B0503020102020204" pitchFamily="34" charset="0"/>
              </a:rPr>
              <a:t>0% укупних трошкова услуга, </a:t>
            </a:r>
            <a:r>
              <a:rPr lang="sr-Cyrl-RS" sz="2000" b="1" dirty="0">
                <a:latin typeface="Franklin Gothic Book" panose="020B0503020102020204" pitchFamily="34" charset="0"/>
              </a:rPr>
              <a:t>максимално до 800.000 динара</a:t>
            </a:r>
            <a:r>
              <a:rPr lang="sr-Cyrl-RS" sz="2000" dirty="0">
                <a:latin typeface="Franklin Gothic Book" panose="020B0503020102020204" pitchFamily="34" charset="0"/>
              </a:rPr>
              <a:t>, не укључујући порез на додату вредност</a:t>
            </a:r>
            <a:br>
              <a:rPr lang="sr-Cyrl-RS" sz="2000" dirty="0">
                <a:latin typeface="Franklin Gothic Book" panose="020B0503020102020204" pitchFamily="34" charset="0"/>
              </a:rPr>
            </a:br>
            <a:endParaRPr lang="sr-Cyrl-RS" sz="1000" dirty="0">
              <a:latin typeface="Franklin Gothic Book" panose="020B0503020102020204" pitchFamily="34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Cyrl-RS" sz="2000" b="1" dirty="0">
                <a:latin typeface="Franklin Gothic Book" panose="020B0503020102020204" pitchFamily="34" charset="0"/>
              </a:rPr>
              <a:t>Највише два иновациона ваучера</a:t>
            </a:r>
            <a:r>
              <a:rPr lang="sr-Cyrl-RS" sz="2000" dirty="0">
                <a:latin typeface="Franklin Gothic Book" panose="020B0503020102020204" pitchFamily="34" charset="0"/>
              </a:rPr>
              <a:t> по подносиоцу пријаве, у максималном износу од 1.200.000 динара</a:t>
            </a:r>
          </a:p>
          <a:p>
            <a:pPr>
              <a:buClr>
                <a:srgbClr val="FF0000"/>
              </a:buClr>
            </a:pPr>
            <a:endParaRPr lang="sr-Cyrl-RS" sz="1000" dirty="0">
              <a:latin typeface="Franklin Gothic Book" panose="020B0503020102020204" pitchFamily="34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Cyrl-RS" sz="2000" dirty="0">
                <a:latin typeface="Franklin Gothic Book" panose="020B0503020102020204" pitchFamily="34" charset="0"/>
              </a:rPr>
              <a:t>Пружаоци услуга су </a:t>
            </a:r>
            <a:r>
              <a:rPr lang="sr-Cyrl-RS" sz="2000" b="1" dirty="0">
                <a:latin typeface="Franklin Gothic Book" panose="020B0503020102020204" pitchFamily="34" charset="0"/>
              </a:rPr>
              <a:t>јавне и све акредитоване научноистраживачке организације</a:t>
            </a:r>
            <a:r>
              <a:rPr lang="en-US" sz="2000" b="1" dirty="0">
                <a:latin typeface="Franklin Gothic Book" panose="020B0503020102020204" pitchFamily="34" charset="0"/>
              </a:rPr>
              <a:t> </a:t>
            </a:r>
            <a:r>
              <a:rPr lang="sr-Cyrl-RS" sz="2000" dirty="0">
                <a:latin typeface="Franklin Gothic Book" panose="020B0503020102020204" pitchFamily="34" charset="0"/>
              </a:rPr>
              <a:t>у Србији</a:t>
            </a:r>
            <a:br>
              <a:rPr lang="sr-Cyrl-RS" sz="2000" dirty="0">
                <a:latin typeface="Franklin Gothic Book" panose="020B0503020102020204" pitchFamily="34" charset="0"/>
              </a:rPr>
            </a:br>
            <a:endParaRPr lang="sr-Cyrl-RS" sz="1000" dirty="0">
              <a:latin typeface="Franklin Gothic Book" panose="020B0503020102020204" pitchFamily="34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Cyrl-RS" sz="2000" dirty="0">
                <a:latin typeface="Franklin Gothic Book" panose="020B0503020102020204" pitchFamily="34" charset="0"/>
              </a:rPr>
              <a:t>Намењен </a:t>
            </a:r>
            <a:r>
              <a:rPr lang="sr-Cyrl-RS" sz="2000" b="1" dirty="0">
                <a:latin typeface="Franklin Gothic Book" panose="020B0503020102020204" pitchFamily="34" charset="0"/>
              </a:rPr>
              <a:t>микро, малим и средњим привредним друштвима</a:t>
            </a:r>
            <a:r>
              <a:rPr lang="sr-Cyrl-RS" sz="2000" dirty="0">
                <a:latin typeface="Franklin Gothic Book" panose="020B0503020102020204" pitchFamily="34" charset="0"/>
              </a:rPr>
              <a:t> у већинском приватном власништву</a:t>
            </a:r>
            <a:br>
              <a:rPr lang="sr-Cyrl-RS" sz="2000" dirty="0">
                <a:latin typeface="Franklin Gothic Book" panose="020B0503020102020204" pitchFamily="34" charset="0"/>
              </a:rPr>
            </a:br>
            <a:endParaRPr lang="sr-Cyrl-RS" sz="1000" dirty="0">
              <a:latin typeface="Franklin Gothic Book" panose="020B0503020102020204" pitchFamily="34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Cyrl-RS" sz="2000" dirty="0">
                <a:latin typeface="Franklin Gothic Book" panose="020B0503020102020204" pitchFamily="34" charset="0"/>
              </a:rPr>
              <a:t>Валидан </a:t>
            </a:r>
            <a:r>
              <a:rPr lang="sr-Cyrl-RS" sz="2000" b="1" dirty="0">
                <a:latin typeface="Franklin Gothic Book" panose="020B0503020102020204" pitchFamily="34" charset="0"/>
              </a:rPr>
              <a:t>6 месеци </a:t>
            </a:r>
            <a:r>
              <a:rPr lang="sr-Cyrl-RS" sz="2000" dirty="0">
                <a:latin typeface="Franklin Gothic Book" panose="020B0503020102020204" pitchFamily="34" charset="0"/>
              </a:rPr>
              <a:t>од тренутка доделе</a:t>
            </a:r>
            <a:br>
              <a:rPr lang="sr-Cyrl-RS" sz="2000" dirty="0">
                <a:latin typeface="Franklin Gothic Book" panose="020B0503020102020204" pitchFamily="34" charset="0"/>
              </a:rPr>
            </a:br>
            <a:endParaRPr lang="sr-Cyrl-RS" sz="1000" dirty="0">
              <a:latin typeface="Franklin Gothic Book" panose="020B05030201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67906" y="1360975"/>
            <a:ext cx="525061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200" dirty="0">
                <a:solidFill>
                  <a:srgbClr val="FF0000"/>
                </a:solidFill>
              </a:rPr>
              <a:t>     ДОЗВОЉЕНЕ УСЛУГЕ</a:t>
            </a:r>
            <a:endParaRPr lang="sr-Latn-RS" sz="2200" dirty="0">
              <a:solidFill>
                <a:srgbClr val="FF0000"/>
              </a:solidFill>
            </a:endParaRPr>
          </a:p>
          <a:p>
            <a:endParaRPr lang="sr-Cyrl-RS" sz="2200" dirty="0">
              <a:solidFill>
                <a:srgbClr val="FF0000"/>
              </a:solidFill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20700" algn="l"/>
              </a:tabLst>
            </a:pP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Развој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нових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побољшање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постојећих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(у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односу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функције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квалитет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20700" algn="l"/>
              </a:tabLst>
            </a:pP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Доказ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концепта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20700" algn="l"/>
              </a:tabLst>
            </a:pP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Студија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изводљивости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20700" algn="l"/>
              </a:tabLst>
            </a:pP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Производња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лабораторијског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прототипа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20700" algn="l"/>
              </a:tabLst>
            </a:pP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Израда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демонстрационог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прототипа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20700" algn="l"/>
              </a:tabLst>
            </a:pP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Различити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видови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испитивања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(у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лабораторији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пилот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постројењу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20700" algn="l"/>
              </a:tabLst>
            </a:pP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Валидација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технологије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20700" algn="l"/>
              </a:tabLst>
            </a:pP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Валидација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нових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побољшаних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20700" algn="l"/>
              </a:tabLst>
            </a:pP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Саветодавне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услуге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вези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иновационом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делатношћу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20700" algn="l"/>
              </a:tabLst>
            </a:pP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Развој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увођење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посебног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софтвера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(у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оквиру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развоја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20700" algn="l"/>
              </a:tabLst>
            </a:pP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Техно-економска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вези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услугом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која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пружа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Максимум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20%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вредности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иновационог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ваучера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бити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планирано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ове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сврхе</a:t>
            </a:r>
            <a:r>
              <a:rPr lang="sr-Cyrl-R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2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20700" algn="l"/>
              </a:tabLst>
            </a:pP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Специфична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стручна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обука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вези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развојем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технолошког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решења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Максимум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20%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вредности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иновационог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ваучера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бити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планирано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ове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сврхе</a:t>
            </a:r>
            <a:r>
              <a:rPr lang="en-US" sz="12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r-Cyrl-RS" sz="1000" dirty="0"/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xmlns="" id="{36E021C6-55BB-439E-A2E2-9A421CC1D6A2}"/>
              </a:ext>
            </a:extLst>
          </p:cNvPr>
          <p:cNvSpPr/>
          <p:nvPr/>
        </p:nvSpPr>
        <p:spPr>
          <a:xfrm>
            <a:off x="6080203" y="1874557"/>
            <a:ext cx="387703" cy="3845108"/>
          </a:xfrm>
          <a:prstGeom prst="leftBrace">
            <a:avLst>
              <a:gd name="adj1" fmla="val 0"/>
              <a:gd name="adj2" fmla="val 49098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47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79" y="5719665"/>
            <a:ext cx="12191997" cy="11482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6940" y="0"/>
            <a:ext cx="1675534" cy="14287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9527" y="733868"/>
            <a:ext cx="12192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latin typeface="Franklin Gothic Medium" panose="020B0603020102020204" pitchFamily="34" charset="0"/>
              </a:rPr>
              <a:t>Како до иновационог ваучера?</a:t>
            </a:r>
            <a:endParaRPr lang="en-US" sz="3200" dirty="0">
              <a:latin typeface="Franklin Gothic Medium" panose="020B0603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8" y="-180975"/>
            <a:ext cx="2721246" cy="2171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3675" y="2315266"/>
            <a:ext cx="91249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Cyrl-RS" sz="2000" dirty="0">
                <a:latin typeface="Franklin Gothic Book" panose="020B0503020102020204" pitchFamily="34" charset="0"/>
              </a:rPr>
              <a:t>Електронска</a:t>
            </a:r>
            <a:r>
              <a:rPr lang="sr-Latn-RS" sz="2000" dirty="0">
                <a:latin typeface="Franklin Gothic Book" panose="020B0503020102020204" pitchFamily="34" charset="0"/>
              </a:rPr>
              <a:t> </a:t>
            </a:r>
            <a:r>
              <a:rPr lang="sr-Cyrl-RS" sz="2000" dirty="0">
                <a:latin typeface="Franklin Gothic Book" panose="020B0503020102020204" pitchFamily="34" charset="0"/>
              </a:rPr>
              <a:t>пријава</a:t>
            </a:r>
            <a:r>
              <a:rPr lang="sr-Latn-RS" sz="2000" dirty="0">
                <a:latin typeface="Franklin Gothic Book" panose="020B0503020102020204" pitchFamily="34" charset="0"/>
              </a:rPr>
              <a:t/>
            </a:r>
            <a:br>
              <a:rPr lang="sr-Latn-RS" sz="2000" dirty="0">
                <a:latin typeface="Franklin Gothic Book" panose="020B0503020102020204" pitchFamily="34" charset="0"/>
              </a:rPr>
            </a:br>
            <a:r>
              <a:rPr lang="sr-Cyrl-RS" sz="2000" dirty="0">
                <a:latin typeface="Franklin Gothic Book" panose="020B0503020102020204" pitchFamily="34" charset="0"/>
              </a:rPr>
              <a:t/>
            </a:r>
            <a:br>
              <a:rPr lang="sr-Cyrl-RS" sz="2000" dirty="0">
                <a:latin typeface="Franklin Gothic Book" panose="020B0503020102020204" pitchFamily="34" charset="0"/>
              </a:rPr>
            </a:br>
            <a:r>
              <a:rPr lang="sr-Latn-RS" sz="1000" dirty="0">
                <a:latin typeface="Franklin Gothic Book" panose="020B0503020102020204" pitchFamily="34" charset="0"/>
              </a:rPr>
              <a:t/>
            </a:r>
            <a:br>
              <a:rPr lang="sr-Latn-RS" sz="1000" dirty="0">
                <a:latin typeface="Franklin Gothic Book" panose="020B0503020102020204" pitchFamily="34" charset="0"/>
              </a:rPr>
            </a:br>
            <a:r>
              <a:rPr lang="sr-Cyrl-RS" sz="2000" dirty="0">
                <a:latin typeface="Franklin Gothic Book" panose="020B0503020102020204" pitchFamily="34" charset="0"/>
              </a:rPr>
              <a:t>Без достављања докумената у папирној форми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45057" y="2748613"/>
            <a:ext cx="4453071" cy="316651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https://secure.inovacionifond.rs/Vouchers/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614" y="3655140"/>
            <a:ext cx="8578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Cyrl-RS" sz="2000" b="1" dirty="0">
                <a:latin typeface="Franklin Gothic Book" panose="020B0503020102020204" pitchFamily="34" charset="0"/>
              </a:rPr>
              <a:t>Брз процес доделе </a:t>
            </a:r>
            <a:r>
              <a:rPr lang="sr-Cyrl-RS" sz="2000" dirty="0">
                <a:latin typeface="Franklin Gothic Book" panose="020B0503020102020204" pitchFamily="34" charset="0"/>
              </a:rPr>
              <a:t>– 7 дана од подношења пријаве до доношења одлуке</a:t>
            </a:r>
            <a:endParaRPr lang="en-US" sz="2000" dirty="0">
              <a:latin typeface="Franklin Gothic Book" panose="020B0503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614" y="4222952"/>
            <a:ext cx="4388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Cyrl-RS" sz="2000" dirty="0">
                <a:latin typeface="Franklin Gothic Book" panose="020B0503020102020204" pitchFamily="34" charset="0"/>
              </a:rPr>
              <a:t>Разматрање пријава подразумева: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5057" y="4608053"/>
            <a:ext cx="80218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000" dirty="0">
                <a:latin typeface="Franklin Gothic Book" panose="020B0503020102020204" pitchFamily="34" charset="0"/>
              </a:rPr>
              <a:t>испуњеност формалних захтева за подносиоца пријаве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000" dirty="0">
                <a:latin typeface="Franklin Gothic Book" panose="020B0503020102020204" pitchFamily="34" charset="0"/>
              </a:rPr>
              <a:t>испуњеност критеријума који се односе на услуге и пружаоце услуга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000" dirty="0">
                <a:latin typeface="Franklin Gothic Book" panose="020B0503020102020204" pitchFamily="34" charset="0"/>
              </a:rPr>
              <a:t>исправност финансијске понуде</a:t>
            </a:r>
            <a:endParaRPr lang="en-US" sz="2000" dirty="0">
              <a:latin typeface="Franklin Gothic Book" panose="020B0503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5275" y="5719665"/>
            <a:ext cx="30626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Cyrl-RS" sz="2000" dirty="0">
                <a:latin typeface="Franklin Gothic Book" panose="020B0503020102020204" pitchFamily="34" charset="0"/>
              </a:rPr>
              <a:t>Приручник доступан на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Franklin Gothic Book" panose="020B05030201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66750" y="6157861"/>
            <a:ext cx="2555844" cy="316651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dirty="0"/>
              <a:t>www.</a:t>
            </a:r>
            <a:r>
              <a:rPr lang="en-US" dirty="0"/>
              <a:t>inovacionifond.rs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375" y="3759114"/>
            <a:ext cx="2838532" cy="225668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6660112-0835-4A42-AB55-8598C2CD1F2D}"/>
              </a:ext>
            </a:extLst>
          </p:cNvPr>
          <p:cNvSpPr txBox="1"/>
          <p:nvPr/>
        </p:nvSpPr>
        <p:spPr>
          <a:xfrm>
            <a:off x="193675" y="1797436"/>
            <a:ext cx="9779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Cyrl-RS" sz="2000" dirty="0">
                <a:latin typeface="Franklin Gothic Book" panose="020B0503020102020204" pitchFamily="34" charset="0"/>
              </a:rPr>
              <a:t>Позив је </a:t>
            </a:r>
            <a:r>
              <a:rPr lang="sr-Cyrl-RS" sz="2000" b="1" dirty="0">
                <a:latin typeface="Franklin Gothic Book" panose="020B0503020102020204" pitchFamily="34" charset="0"/>
              </a:rPr>
              <a:t>отворен </a:t>
            </a:r>
            <a:r>
              <a:rPr lang="sr-Cyrl-RS" sz="2000" dirty="0">
                <a:latin typeface="Franklin Gothic Book" panose="020B0503020102020204" pitchFamily="34" charset="0"/>
              </a:rPr>
              <a:t>од 17. фебруара 2021. године од 10 часова до утрошка средстава</a:t>
            </a:r>
            <a:endParaRPr lang="en-US" sz="20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002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268" y="6523005"/>
            <a:ext cx="2631732" cy="3349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9846" y="582489"/>
            <a:ext cx="8732107" cy="1393607"/>
          </a:xfrm>
        </p:spPr>
        <p:txBody>
          <a:bodyPr>
            <a:normAutofit/>
          </a:bodyPr>
          <a:lstStyle/>
          <a:p>
            <a:pPr algn="ctr"/>
            <a:r>
              <a:rPr lang="sr-Cyrl-R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Хвала на пажњи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298" y="6093961"/>
            <a:ext cx="274655" cy="274655"/>
          </a:xfrm>
          <a:prstGeom prst="rect">
            <a:avLst/>
          </a:prstGeom>
        </p:spPr>
      </p:pic>
      <p:pic>
        <p:nvPicPr>
          <p:cNvPr id="14" name="Picture 13">
            <a:hlinkClick r:id="rId5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429" y="6088560"/>
            <a:ext cx="387840" cy="387840"/>
          </a:xfrm>
          <a:prstGeom prst="rect">
            <a:avLst/>
          </a:prstGeom>
        </p:spPr>
      </p:pic>
      <p:pic>
        <p:nvPicPr>
          <p:cNvPr id="15" name="Picture 14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812" y="6074614"/>
            <a:ext cx="360279" cy="2922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21" t="22539" b="26841"/>
          <a:stretch/>
        </p:blipFill>
        <p:spPr>
          <a:xfrm>
            <a:off x="11315699" y="84221"/>
            <a:ext cx="756400" cy="652937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985903" y="1976096"/>
            <a:ext cx="8229600" cy="36931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  <a:hlinkClick r:id="" action="ppaction://noaction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minigrants@inovacionifond.rs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cgs@inovacionifond.rs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ivauceri@inovacionifond.rs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Cyrl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011/65-55-696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www.inovacionifond.rs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92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268" y="6523005"/>
            <a:ext cx="2631732" cy="3349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314" y="133058"/>
            <a:ext cx="2829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>
                <a:solidFill>
                  <a:schemeClr val="bg1"/>
                </a:solidFill>
                <a:latin typeface="Rubik Black"/>
                <a:cs typeface="Rubik Black"/>
              </a:rPr>
              <a:t>70 % ВИШЕ ПРИЈАВА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0" b="56076"/>
          <a:stretch/>
        </p:blipFill>
        <p:spPr>
          <a:xfrm>
            <a:off x="-8574" y="-8155"/>
            <a:ext cx="11550317" cy="8341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9955" y="116348"/>
            <a:ext cx="6017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 Фонду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21" t="22539" b="26841"/>
          <a:stretch/>
        </p:blipFill>
        <p:spPr>
          <a:xfrm>
            <a:off x="11315699" y="84221"/>
            <a:ext cx="756400" cy="6529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69226" y="1383313"/>
            <a:ext cx="10441577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Cyrl-RS" sz="2600">
                <a:latin typeface="Arial" panose="020B0604020202020204" pitchFamily="34" charset="0"/>
                <a:cs typeface="Arial" panose="020B0604020202020204" pitchFamily="34" charset="0"/>
              </a:rPr>
              <a:t>Државна институција </a:t>
            </a:r>
            <a:r>
              <a:rPr lang="sr-Cyrl-RS" sz="2600" dirty="0">
                <a:latin typeface="Arial" panose="020B0604020202020204" pitchFamily="34" charset="0"/>
                <a:cs typeface="Arial" panose="020B0604020202020204" pitchFamily="34" charset="0"/>
              </a:rPr>
              <a:t>која од 2011. године директно подржава развој иновативних предузећа и даје подршку научно-истраживачким активностима намењеним тржишту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sr-Cyrl-R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Cyrl-RS" sz="2600" dirty="0">
                <a:latin typeface="Arial" panose="020B0604020202020204" pitchFamily="34" charset="0"/>
                <a:cs typeface="Arial" panose="020B0604020202020204" pitchFamily="34" charset="0"/>
              </a:rPr>
              <a:t>Функционише под надзором Министарства просвете, науке и технолошког развоја, али са независним одлучивањем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sr-Cyrl-R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Cyrl-RS" sz="2600" dirty="0">
                <a:latin typeface="Arial" panose="020B0604020202020204" pitchFamily="34" charset="0"/>
                <a:cs typeface="Arial" panose="020B0604020202020204" pitchFamily="34" charset="0"/>
              </a:rPr>
              <a:t>Партнер са међународним институцијама попут ЕУ, Светске банке,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Swisscontact</a:t>
            </a:r>
            <a:r>
              <a:rPr lang="sr-Cyrl-R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Latn-R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sr-Latn-R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Cyrl-RS" sz="2600" dirty="0">
                <a:latin typeface="Arial" panose="020B0604020202020204" pitchFamily="34" charset="0"/>
                <a:cs typeface="Arial" panose="020B0604020202020204" pitchFamily="34" charset="0"/>
              </a:rPr>
              <a:t>Додељује средства кроз јавне позиве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340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268" y="6523005"/>
            <a:ext cx="2631732" cy="3349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314" y="133058"/>
            <a:ext cx="2829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>
                <a:solidFill>
                  <a:schemeClr val="bg1"/>
                </a:solidFill>
                <a:latin typeface="Rubik Black"/>
                <a:cs typeface="Rubik Black"/>
              </a:rPr>
              <a:t>70 % ВИШЕ ПРИЈАВА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0" b="56076"/>
          <a:stretch/>
        </p:blipFill>
        <p:spPr>
          <a:xfrm>
            <a:off x="-8574" y="-8155"/>
            <a:ext cx="11550317" cy="8341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9955" y="116348"/>
            <a:ext cx="6017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Опредељена средства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21" t="22539" b="26841"/>
          <a:stretch/>
        </p:blipFill>
        <p:spPr>
          <a:xfrm>
            <a:off x="11315699" y="84221"/>
            <a:ext cx="756400" cy="6529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44434" y="2624587"/>
            <a:ext cx="1044157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600" b="1" dirty="0">
                <a:latin typeface="Arial" panose="020B0604020202020204" pitchFamily="34" charset="0"/>
                <a:cs typeface="Arial" panose="020B0604020202020204" pitchFamily="34" charset="0"/>
              </a:rPr>
              <a:t>Укупан буџет за јавни позив</a:t>
            </a:r>
            <a:r>
              <a:rPr lang="sr-Cyrl-RS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~</a:t>
            </a:r>
            <a:r>
              <a:rPr lang="sr-Cyrl-RS" sz="26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600" dirty="0">
                <a:latin typeface="Arial" panose="020B0604020202020204" pitchFamily="34" charset="0"/>
                <a:cs typeface="Arial" panose="020B0604020202020204" pitchFamily="34" charset="0"/>
              </a:rPr>
              <a:t>милиона евра</a:t>
            </a:r>
          </a:p>
          <a:p>
            <a:pPr algn="just"/>
            <a:endParaRPr lang="sr-Cyrl-R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sz="2600" b="1" dirty="0">
                <a:latin typeface="Arial" panose="020B0604020202020204" pitchFamily="34" charset="0"/>
                <a:cs typeface="Arial" panose="020B0604020202020204" pitchFamily="34" charset="0"/>
              </a:rPr>
              <a:t>Извор средстава: </a:t>
            </a:r>
            <a:r>
              <a:rPr lang="sr-Cyrl-RS" sz="2600" dirty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уџет Републике Србије са раздела Министарства просвете, науке и технолошког развоја</a:t>
            </a:r>
          </a:p>
          <a:p>
            <a:pPr algn="just"/>
            <a:endParaRPr lang="ru-RU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38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268" y="6523005"/>
            <a:ext cx="2631732" cy="3349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314" y="133058"/>
            <a:ext cx="2829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>
                <a:solidFill>
                  <a:schemeClr val="bg1"/>
                </a:solidFill>
                <a:latin typeface="Rubik Black"/>
                <a:cs typeface="Rubik Black"/>
              </a:rPr>
              <a:t>70 % ВИШЕ ПРИЈАВА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0" b="56076"/>
          <a:stretch/>
        </p:blipFill>
        <p:spPr>
          <a:xfrm>
            <a:off x="-8574" y="-8155"/>
            <a:ext cx="11550317" cy="8341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6720" y="110683"/>
            <a:ext cx="6017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Програм раног развоја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21" t="22539" b="26841"/>
          <a:stretch/>
        </p:blipFill>
        <p:spPr>
          <a:xfrm>
            <a:off x="11315699" y="84221"/>
            <a:ext cx="756400" cy="652937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72833147"/>
              </p:ext>
            </p:extLst>
          </p:nvPr>
        </p:nvGraphicFramePr>
        <p:xfrm>
          <a:off x="-354963" y="895806"/>
          <a:ext cx="11519351" cy="5627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263450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268" y="6392376"/>
            <a:ext cx="2631732" cy="3349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314" y="133058"/>
            <a:ext cx="2829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>
                <a:solidFill>
                  <a:schemeClr val="bg1"/>
                </a:solidFill>
                <a:latin typeface="Rubik Black"/>
                <a:cs typeface="Rubik Black"/>
              </a:rPr>
              <a:t>70 % ВИШЕ ПРИЈАВА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0" b="56076"/>
          <a:stretch/>
        </p:blipFill>
        <p:spPr>
          <a:xfrm>
            <a:off x="-8574" y="-8155"/>
            <a:ext cx="11550317" cy="8341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314" y="95359"/>
            <a:ext cx="63398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Програм сарадње науке и привреде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21" t="22539" b="26841"/>
          <a:stretch/>
        </p:blipFill>
        <p:spPr>
          <a:xfrm>
            <a:off x="11315699" y="84221"/>
            <a:ext cx="756400" cy="652937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496547827"/>
              </p:ext>
            </p:extLst>
          </p:nvPr>
        </p:nvGraphicFramePr>
        <p:xfrm>
          <a:off x="151036" y="799703"/>
          <a:ext cx="11588680" cy="5627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573463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268" y="6523005"/>
            <a:ext cx="2631732" cy="3349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314" y="133058"/>
            <a:ext cx="2829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>
                <a:solidFill>
                  <a:schemeClr val="bg1"/>
                </a:solidFill>
                <a:latin typeface="Rubik Black"/>
                <a:cs typeface="Rubik Black"/>
              </a:rPr>
              <a:t>70 % ВИШЕ ПРИЈАВА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0" b="56076"/>
          <a:stretch/>
        </p:blipFill>
        <p:spPr>
          <a:xfrm>
            <a:off x="-8574" y="-8155"/>
            <a:ext cx="11550317" cy="8341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3605" y="86650"/>
            <a:ext cx="6017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Дозвољени трошкови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21" t="22539" b="26841"/>
          <a:stretch/>
        </p:blipFill>
        <p:spPr>
          <a:xfrm>
            <a:off x="11315699" y="84221"/>
            <a:ext cx="756400" cy="6529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1226" y="967248"/>
            <a:ext cx="1132051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Трошкови зарада за све запослене на пројекту (могу бити бруто 2)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Набавка опреме и материјала за истраживање и развој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Подршка пословању – закуп канцеларија, књиговодствене услуге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Трошкови чланица конзорцијума (Сарадња науке и привреде)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Стручни консултанти за истраживање и развој (физичка лица и предузећа/предузетници/агенције)</a:t>
            </a:r>
          </a:p>
          <a:p>
            <a:pPr marL="457200" indent="-457200">
              <a:buBlip>
                <a:blip r:embed="rId5"/>
              </a:buBlip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Стручне услуге везане за развој пословања (укључујући и маркетинг за Програм раног развоја)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Трошкови заштите интелектуалне својине</a:t>
            </a:r>
          </a:p>
        </p:txBody>
      </p:sp>
    </p:spTree>
    <p:extLst>
      <p:ext uri="{BB962C8B-B14F-4D97-AF65-F5344CB8AC3E}">
        <p14:creationId xmlns:p14="http://schemas.microsoft.com/office/powerpoint/2010/main" val="3981159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268" y="6523005"/>
            <a:ext cx="2631732" cy="3349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314" y="133058"/>
            <a:ext cx="2829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>
                <a:solidFill>
                  <a:schemeClr val="bg1"/>
                </a:solidFill>
                <a:latin typeface="Rubik Black"/>
                <a:cs typeface="Rubik Black"/>
              </a:rPr>
              <a:t>70 % ВИШЕ ПРИЈАВА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0" b="56076"/>
          <a:stretch/>
        </p:blipFill>
        <p:spPr>
          <a:xfrm>
            <a:off x="-8574" y="-8155"/>
            <a:ext cx="11550317" cy="8341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33049" y="116348"/>
            <a:ext cx="6017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Пријава за програм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21" t="22539" b="26841"/>
          <a:stretch/>
        </p:blipFill>
        <p:spPr>
          <a:xfrm>
            <a:off x="11315699" y="84221"/>
            <a:ext cx="756400" cy="6529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6811" y="1009685"/>
            <a:ext cx="1026569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Blip>
                <a:blip r:embed="rId5"/>
              </a:buBlip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Пријава пројеката путем Портала Фонда за иновациону делатност (приступ преко интернет странице Фонда </a:t>
            </a:r>
            <a:r>
              <a:rPr lang="sr-Latn-RS" sz="2800" dirty="0">
                <a:cs typeface="Arial" pitchFamily="34" charset="0"/>
                <a:hlinkClick r:id="rId6"/>
              </a:rPr>
              <a:t>www.inovacionifond.rs</a:t>
            </a:r>
            <a:r>
              <a:rPr lang="sr-Latn-RS" sz="2800" dirty="0">
                <a:cs typeface="Arial" pitchFamily="34" charset="0"/>
              </a:rPr>
              <a:t>)</a:t>
            </a:r>
          </a:p>
          <a:p>
            <a:pPr algn="just"/>
            <a:endParaRPr lang="sr-Latn-RS" sz="2800" dirty="0">
              <a:cs typeface="Arial" pitchFamily="34" charset="0"/>
            </a:endParaRPr>
          </a:p>
          <a:p>
            <a:pPr marL="457200" indent="-457200">
              <a:buBlip>
                <a:blip r:embed="rId5"/>
              </a:buBlip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Достављање документације у електронској форми</a:t>
            </a:r>
            <a:endParaRPr lang="sr-Latn-R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Blip>
                <a:blip r:embed="rId5"/>
              </a:buBlip>
            </a:pPr>
            <a:endParaRPr lang="sr-Latn-R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Blip>
                <a:blip r:embed="rId5"/>
              </a:buBlip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Пријавни обрасци обезбеђени на интернет страници/порталу Фонда – није могуће користити нестандардизоване обрасце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153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268" y="6523005"/>
            <a:ext cx="2631732" cy="3349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314" y="133058"/>
            <a:ext cx="2829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>
                <a:solidFill>
                  <a:schemeClr val="bg1"/>
                </a:solidFill>
                <a:latin typeface="Rubik Black"/>
                <a:cs typeface="Rubik Black"/>
              </a:rPr>
              <a:t>70 % ВИШЕ ПРИЈАВА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0" b="56076"/>
          <a:stretch/>
        </p:blipFill>
        <p:spPr>
          <a:xfrm>
            <a:off x="-8574" y="-8155"/>
            <a:ext cx="11550317" cy="8341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2709" y="116348"/>
            <a:ext cx="6017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Пројектна документација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21" t="22539" b="26841"/>
          <a:stretch/>
        </p:blipFill>
        <p:spPr>
          <a:xfrm>
            <a:off x="11315699" y="84221"/>
            <a:ext cx="756400" cy="6529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6811" y="1009685"/>
            <a:ext cx="110349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Изјава Подносиоца Пријаве за финансирање</a:t>
            </a: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Пословни план</a:t>
            </a: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Буџет пројекта</a:t>
            </a: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Презентација пројекта</a:t>
            </a: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Упитник о процени утицаја на животну средину (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ESQ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Финансијска предвиђања (само за Програм сарадње науке и привреде)</a:t>
            </a: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Биографије главног особља ангажованог на пројекту (на енглеском)</a:t>
            </a: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Blip>
                <a:blip r:embed="rId5"/>
              </a:buBlip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Финансијски извештаји за претходну годину</a:t>
            </a:r>
          </a:p>
        </p:txBody>
      </p:sp>
    </p:spTree>
    <p:extLst>
      <p:ext uri="{BB962C8B-B14F-4D97-AF65-F5344CB8AC3E}">
        <p14:creationId xmlns:p14="http://schemas.microsoft.com/office/powerpoint/2010/main" val="508291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268" y="6523005"/>
            <a:ext cx="2631732" cy="3349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314" y="133058"/>
            <a:ext cx="2829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>
                <a:solidFill>
                  <a:schemeClr val="bg1"/>
                </a:solidFill>
                <a:latin typeface="Rubik Black"/>
                <a:cs typeface="Rubik Black"/>
              </a:rPr>
              <a:t>70 % ВИШЕ ПРИЈАВА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0" b="56076"/>
          <a:stretch/>
        </p:blipFill>
        <p:spPr>
          <a:xfrm>
            <a:off x="0" y="0"/>
            <a:ext cx="11550317" cy="8341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74298" y="133058"/>
            <a:ext cx="6017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Критеријуми процене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21" t="22539" b="26841"/>
          <a:stretch/>
        </p:blipFill>
        <p:spPr>
          <a:xfrm>
            <a:off x="11315699" y="84221"/>
            <a:ext cx="756400" cy="6529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6811" y="1009685"/>
            <a:ext cx="1026569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Blip>
                <a:blip r:embed="rId5"/>
              </a:buBlip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Способност компаније да изнесе Предлог пројекта</a:t>
            </a:r>
            <a:r>
              <a:rPr lang="sr-Latn-RS" sz="2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Квалификације менаџмента и кључног особља</a:t>
            </a:r>
          </a:p>
          <a:p>
            <a:pPr lvl="1"/>
            <a:endParaRPr 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Blip>
                <a:blip r:embed="rId5"/>
              </a:buBlip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Иновативна технологија, производ или услуга и тржишна вредност</a:t>
            </a:r>
            <a:r>
              <a:rPr 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Иновативност технологије, производа или услуге</a:t>
            </a:r>
            <a:endParaRPr 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 startAt="2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Јасна тржишна тражња и потенцијал за комерцијализацију</a:t>
            </a:r>
            <a:endParaRPr 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 startAt="2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Потенцијал за остваривање прихода након завршетка пројекта</a:t>
            </a:r>
            <a:endParaRPr 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Blip>
                <a:blip r:embed="rId5"/>
              </a:buBlip>
            </a:pPr>
            <a:r>
              <a:rPr lang="sr-Cyrl-RS" sz="2600" dirty="0">
                <a:latin typeface="Arial" panose="020B0604020202020204" pitchFamily="34" charset="0"/>
                <a:cs typeface="Arial" panose="020B0604020202020204" pitchFamily="34" charset="0"/>
              </a:rPr>
              <a:t>Имплементација Предлога пројекта:</a:t>
            </a:r>
            <a:endParaRPr lang="sr-Latn-R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 startAt="5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Изводљивост технологије и реалистичан план имплементације</a:t>
            </a:r>
            <a:endParaRPr 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 startAt="5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Коришћење средстава и адекватност буџета пројекта</a:t>
            </a:r>
            <a:endParaRPr 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 startAt="5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Управљање ризиком технологије и имплементације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986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2961</TotalTime>
  <Words>944</Words>
  <Application>Microsoft Office PowerPoint</Application>
  <PresentationFormat>Widescreen</PresentationFormat>
  <Paragraphs>183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Cambria</vt:lpstr>
      <vt:lpstr>Franklin Gothic Book</vt:lpstr>
      <vt:lpstr>Franklin Gothic Medium</vt:lpstr>
      <vt:lpstr>Rubik Black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Хвала на пажњи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Nino-User</dc:creator>
  <cp:lastModifiedBy>Vladimir Vojvodic</cp:lastModifiedBy>
  <cp:revision>366</cp:revision>
  <cp:lastPrinted>2017-12-07T14:55:00Z</cp:lastPrinted>
  <dcterms:created xsi:type="dcterms:W3CDTF">2017-09-19T14:39:27Z</dcterms:created>
  <dcterms:modified xsi:type="dcterms:W3CDTF">2021-03-24T09:54:51Z</dcterms:modified>
</cp:coreProperties>
</file>