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6" r:id="rId3"/>
    <p:sldId id="308" r:id="rId4"/>
    <p:sldId id="258" r:id="rId5"/>
    <p:sldId id="292" r:id="rId6"/>
    <p:sldId id="313" r:id="rId7"/>
    <p:sldId id="314" r:id="rId8"/>
    <p:sldId id="293" r:id="rId9"/>
    <p:sldId id="307" r:id="rId10"/>
    <p:sldId id="304" r:id="rId11"/>
    <p:sldId id="294" r:id="rId12"/>
    <p:sldId id="312" r:id="rId13"/>
    <p:sldId id="311" r:id="rId14"/>
    <p:sldId id="309" r:id="rId15"/>
    <p:sldId id="310" r:id="rId16"/>
    <p:sldId id="301" r:id="rId17"/>
    <p:sldId id="306" r:id="rId18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6D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828" autoAdjust="0"/>
    <p:restoredTop sz="94653" autoAdjust="0"/>
  </p:normalViewPr>
  <p:slideViewPr>
    <p:cSldViewPr snapToGrid="0">
      <p:cViewPr varScale="1">
        <p:scale>
          <a:sx n="109" d="100"/>
          <a:sy n="109" d="100"/>
        </p:scale>
        <p:origin x="1140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4856" tIns="47429" rIns="94856" bIns="474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4856" tIns="47429" rIns="94856" bIns="47429" rtlCol="0"/>
          <a:lstStyle>
            <a:lvl1pPr algn="r">
              <a:defRPr sz="1200"/>
            </a:lvl1pPr>
          </a:lstStyle>
          <a:p>
            <a:fld id="{67FAFA5B-06BF-41E2-85AD-44AF4BDE85D6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1286"/>
            <a:ext cx="2918830" cy="495027"/>
          </a:xfrm>
          <a:prstGeom prst="rect">
            <a:avLst/>
          </a:prstGeom>
        </p:spPr>
        <p:txBody>
          <a:bodyPr vert="horz" lIns="94856" tIns="47429" rIns="94856" bIns="4742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5" y="9371286"/>
            <a:ext cx="2918830" cy="495027"/>
          </a:xfrm>
          <a:prstGeom prst="rect">
            <a:avLst/>
          </a:prstGeom>
        </p:spPr>
        <p:txBody>
          <a:bodyPr vert="horz" lIns="94856" tIns="47429" rIns="94856" bIns="47429" rtlCol="0" anchor="b"/>
          <a:lstStyle>
            <a:lvl1pPr algn="r">
              <a:defRPr sz="1200"/>
            </a:lvl1pPr>
          </a:lstStyle>
          <a:p>
            <a:fld id="{5E2F23DD-7248-49E2-9A5B-B196681E6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07969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4856" tIns="47429" rIns="94856" bIns="474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4856" tIns="47429" rIns="94856" bIns="47429" rtlCol="0"/>
          <a:lstStyle>
            <a:lvl1pPr algn="r">
              <a:defRPr sz="1200"/>
            </a:lvl1pPr>
          </a:lstStyle>
          <a:p>
            <a:fld id="{5FE3EF4D-6B4D-4319-99E1-12DD9B761EE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6" tIns="47429" rIns="94856" bIns="474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4856" tIns="47429" rIns="94856" bIns="474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0" cy="495027"/>
          </a:xfrm>
          <a:prstGeom prst="rect">
            <a:avLst/>
          </a:prstGeom>
        </p:spPr>
        <p:txBody>
          <a:bodyPr vert="horz" lIns="94856" tIns="47429" rIns="94856" bIns="4742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5027"/>
          </a:xfrm>
          <a:prstGeom prst="rect">
            <a:avLst/>
          </a:prstGeom>
        </p:spPr>
        <p:txBody>
          <a:bodyPr vert="horz" lIns="94856" tIns="47429" rIns="94856" bIns="47429" rtlCol="0" anchor="b"/>
          <a:lstStyle>
            <a:lvl1pPr algn="r">
              <a:defRPr sz="1200"/>
            </a:lvl1pPr>
          </a:lstStyle>
          <a:p>
            <a:fld id="{1870EEC3-6C3B-47E9-B650-DAE269C9B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3722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22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81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25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B69E-0551-4FE6-9910-B2681733E198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A8B7-9927-401F-A737-C97CF8089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92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B69E-0551-4FE6-9910-B2681733E198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A8B7-9927-401F-A737-C97CF8089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33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B69E-0551-4FE6-9910-B2681733E198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A8B7-9927-401F-A737-C97CF8089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73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B69E-0551-4FE6-9910-B2681733E198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A8B7-9927-401F-A737-C97CF8089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851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B69E-0551-4FE6-9910-B2681733E198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A8B7-9927-401F-A737-C97CF8089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70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B69E-0551-4FE6-9910-B2681733E198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A8B7-9927-401F-A737-C97CF8089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03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B69E-0551-4FE6-9910-B2681733E198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A8B7-9927-401F-A737-C97CF8089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10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B69E-0551-4FE6-9910-B2681733E198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A8B7-9927-401F-A737-C97CF8089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91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B69E-0551-4FE6-9910-B2681733E198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A8B7-9927-401F-A737-C97CF8089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84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B69E-0551-4FE6-9910-B2681733E198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A8B7-9927-401F-A737-C97CF8089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9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B69E-0551-4FE6-9910-B2681733E198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A8B7-9927-401F-A737-C97CF8089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82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5B69E-0551-4FE6-9910-B2681733E198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6A8B7-9927-401F-A737-C97CF8089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18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:\Users\natasa.sokolovic\Desktop\MP_zastava_plav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389" y="6063049"/>
            <a:ext cx="10151454" cy="794951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Box 20"/>
          <p:cNvSpPr txBox="1"/>
          <p:nvPr/>
        </p:nvSpPr>
        <p:spPr>
          <a:xfrm>
            <a:off x="2152648" y="2664386"/>
            <a:ext cx="7768935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r-Cyrl-R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Сектор за развој малих и средњих предузећа и предузетиштва МСПП</a:t>
            </a:r>
          </a:p>
          <a:p>
            <a:pPr algn="ctr">
              <a:defRPr/>
            </a:pPr>
            <a:endParaRPr lang="sr-Cyrl-R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sr-Cyrl-RS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 ПОДРШКЕ ММСПП-у</a:t>
            </a:r>
          </a:p>
          <a:p>
            <a:pPr algn="ctr">
              <a:defRPr/>
            </a:pPr>
            <a:endParaRPr lang="sr-Cyrl-R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sr-Cyrl-R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sr-Cyrl-R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00401" y="1258670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42296" y="6286520"/>
            <a:ext cx="553402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sr-Cyrl-CS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Лесковац, фебруар 2017.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16" descr="C:\Users\natasa.sokolovic\Desktop\MP_zastava_plav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0448"/>
            <a:ext cx="12140195" cy="95068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2" name="Group 21"/>
          <p:cNvGrpSpPr/>
          <p:nvPr/>
        </p:nvGrpSpPr>
        <p:grpSpPr>
          <a:xfrm>
            <a:off x="810725" y="-4495"/>
            <a:ext cx="10452782" cy="5914943"/>
            <a:chOff x="684390" y="136010"/>
            <a:chExt cx="10452782" cy="5914943"/>
          </a:xfrm>
        </p:grpSpPr>
        <p:grpSp>
          <p:nvGrpSpPr>
            <p:cNvPr id="23" name="Group 22"/>
            <p:cNvGrpSpPr/>
            <p:nvPr/>
          </p:nvGrpSpPr>
          <p:grpSpPr>
            <a:xfrm>
              <a:off x="684390" y="136010"/>
              <a:ext cx="10452782" cy="5914943"/>
              <a:chOff x="684390" y="117904"/>
              <a:chExt cx="10452782" cy="5914943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684390" y="117904"/>
                <a:ext cx="10452782" cy="2012616"/>
                <a:chOff x="684390" y="117904"/>
                <a:chExt cx="10452782" cy="2012616"/>
              </a:xfrm>
            </p:grpSpPr>
            <p:pic>
              <p:nvPicPr>
                <p:cNvPr id="28" name="Content Placeholder 3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84390" y="117904"/>
                  <a:ext cx="10452782" cy="2012616"/>
                </a:xfrm>
                <a:prstGeom prst="rect">
                  <a:avLst/>
                </a:prstGeom>
                <a:effectLst>
                  <a:outerShdw blurRad="292100" dist="139700" dir="2700000" algn="tl" rotWithShape="0">
                    <a:srgbClr val="333333">
                      <a:alpha val="65000"/>
                    </a:srgbClr>
                  </a:outerShdw>
                </a:effectLst>
              </p:spPr>
            </p:pic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90487" y="260779"/>
                  <a:ext cx="3084007" cy="1081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27" name="TextBox 26"/>
              <p:cNvSpPr txBox="1"/>
              <p:nvPr/>
            </p:nvSpPr>
            <p:spPr>
              <a:xfrm>
                <a:off x="1841158" y="5663515"/>
                <a:ext cx="725753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/>
                  <a:t>	</a:t>
                </a:r>
              </a:p>
            </p:txBody>
          </p:sp>
        </p:grpSp>
        <p:sp>
          <p:nvSpPr>
            <p:cNvPr id="25" name="Content Placeholder 5"/>
            <p:cNvSpPr txBox="1">
              <a:spLocks/>
            </p:cNvSpPr>
            <p:nvPr/>
          </p:nvSpPr>
          <p:spPr>
            <a:xfrm>
              <a:off x="2660000" y="5369372"/>
              <a:ext cx="6934200" cy="6096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 typeface="Wingdings" panose="05000000000000000000" pitchFamily="2" charset="2"/>
                <a:buNone/>
                <a:defRPr/>
              </a:pPr>
              <a:endPara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8163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327" y="6077250"/>
            <a:ext cx="7793736" cy="768096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782515" y="167053"/>
            <a:ext cx="10779370" cy="8704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 подстицања развоја предузетништва кроз финансијску подршку за жене </a:t>
            </a:r>
            <a:r>
              <a:rPr lang="sr-Cyrl-RS" sz="2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предузетнице</a:t>
            </a:r>
            <a:r>
              <a:rPr lang="sr-Cyrl-R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младе</a:t>
            </a:r>
            <a:endParaRPr lang="sr-Cyrl-CS" sz="20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110508" y="1457449"/>
            <a:ext cx="9847777" cy="448322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sr-Latn-RS" sz="20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899492" y="1055076"/>
            <a:ext cx="9231923" cy="0"/>
          </a:xfrm>
          <a:prstGeom prst="line">
            <a:avLst/>
          </a:prstGeom>
          <a:ln w="31750" cap="sq">
            <a:solidFill>
              <a:schemeClr val="accent5">
                <a:lumMod val="5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986396" y="1320875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Latn-RS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endParaRPr lang="ru-RU" sz="1600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6985" y="1250441"/>
            <a:ext cx="10058793" cy="4905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8180"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Спроводи: </a:t>
            </a:r>
            <a:r>
              <a:rPr lang="ru-RU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Министарство привреде у сарадњи са Фондом за развој   Корисници: микро и мала привредна друштва и предузетнице старости до 5 година</a:t>
            </a:r>
          </a:p>
          <a:p>
            <a:pPr marL="678180"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Структура финансирања: </a:t>
            </a:r>
            <a:r>
              <a:rPr lang="ru-RU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бесповратна средства из буџета до 35% вредности улагања (45% у неразвијеним општинама) и кредитна средства Фонда за развој 65% ( у неразвијеним општинама 55%) </a:t>
            </a:r>
          </a:p>
          <a:p>
            <a:pPr marL="678180"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Намена улагања: </a:t>
            </a:r>
            <a:r>
              <a:rPr lang="ru-RU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набавка нове или половне опреме до 5 година старости, грађевински радови до 350.000,00 РСД и финансирање оперативних трошкова (репроматеријал, сировине, комунални трошкови, закуп </a:t>
            </a:r>
            <a:r>
              <a:rPr lang="ru-RU" sz="16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простора, </a:t>
            </a:r>
            <a:r>
              <a:rPr lang="ru-RU" sz="16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зараде</a:t>
            </a:r>
            <a:r>
              <a:rPr lang="ru-RU" sz="16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16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запослених</a:t>
            </a:r>
            <a:r>
              <a:rPr lang="ru-RU" sz="16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endParaRPr lang="ru-RU" sz="1600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678180"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Максималан износ бесповратних средстава: </a:t>
            </a:r>
            <a:r>
              <a:rPr lang="ru-RU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2,1 милиона динара, односно 2,7 милиона динара за неразвијене општине.</a:t>
            </a:r>
          </a:p>
          <a:p>
            <a:pPr marL="678180"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Рок отплате: </a:t>
            </a:r>
            <a:r>
              <a:rPr lang="ru-RU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 5 година у оквиру кога је грејс период до 1 године </a:t>
            </a:r>
          </a:p>
          <a:p>
            <a:pPr marL="678180"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Каматна стопа, номинална уз примену валутне клаузуле: </a:t>
            </a:r>
            <a:r>
              <a:rPr lang="ru-RU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1%  годишње уз гаранцију банке; 2%  годишње уз остала средства обезбеђења</a:t>
            </a:r>
          </a:p>
          <a:p>
            <a:pPr marL="678180"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Дозвољене делатности: </a:t>
            </a:r>
            <a:r>
              <a:rPr lang="ru-RU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све производне и услужне делатности осим: примарне пољопривредне производње, трговинске делатности, граћевинарства (изградње), транспорта и саобраћаја, финансијских услуга, производње  и промета нафте и нафтних деривата, дувана, челика и синтетичких влакана, оружја и војне опреме, организовање игара на срећу</a:t>
            </a:r>
          </a:p>
        </p:txBody>
      </p:sp>
    </p:spTree>
    <p:extLst>
      <p:ext uri="{BB962C8B-B14F-4D97-AF65-F5344CB8AC3E}">
        <p14:creationId xmlns:p14="http://schemas.microsoft.com/office/powerpoint/2010/main" val="1313551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327" y="6077250"/>
            <a:ext cx="7793736" cy="768096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782515" y="175845"/>
            <a:ext cx="10893670" cy="8704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sr-Cyrl-R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 стандардизовани сет услуга за микро, мала и средња предузећа и предузетнике који се реализује преко АРРА</a:t>
            </a:r>
          </a:p>
          <a:p>
            <a:pPr>
              <a:lnSpc>
                <a:spcPct val="150000"/>
              </a:lnSpc>
            </a:pPr>
            <a:endParaRPr lang="sr-Cyrl-CS" sz="20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110508" y="1457449"/>
            <a:ext cx="9847777" cy="448322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sr-Latn-RS" sz="20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 flipV="1">
            <a:off x="899492" y="1174066"/>
            <a:ext cx="9442938" cy="17584"/>
          </a:xfrm>
          <a:prstGeom prst="line">
            <a:avLst/>
          </a:prstGeom>
          <a:ln w="31750" cap="sq">
            <a:solidFill>
              <a:schemeClr val="accent5">
                <a:lumMod val="5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185333" y="1602815"/>
            <a:ext cx="9238827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0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Спроводи</a:t>
            </a:r>
            <a:r>
              <a:rPr lang="sr-Cyrl-RS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  <a:r>
              <a:rPr lang="ru-RU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Програм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се </a:t>
            </a:r>
            <a:r>
              <a:rPr lang="ru-RU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реализује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у </a:t>
            </a:r>
            <a:r>
              <a:rPr lang="ru-RU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сарадњи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са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Фондом за </a:t>
            </a:r>
            <a:r>
              <a:rPr lang="ru-RU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развој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РС и </a:t>
            </a:r>
            <a:r>
              <a:rPr lang="ru-RU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Развојнoм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агенцијом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Србије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кроз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мрежу </a:t>
            </a:r>
            <a:r>
              <a:rPr lang="ru-RU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Акредитованих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регионалних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развојних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агенција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(АРРА) </a:t>
            </a:r>
            <a:r>
              <a:rPr lang="ru-RU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којих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има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укупно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17 у </a:t>
            </a:r>
            <a:r>
              <a:rPr lang="ru-RU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Србији</a:t>
            </a:r>
            <a:endParaRPr lang="ru-RU" sz="2000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ru-RU" sz="2000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ru-RU" sz="2000" b="1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Корисници</a:t>
            </a:r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 </a:t>
            </a:r>
            <a:r>
              <a:rPr lang="ru-RU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потенцијална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и </a:t>
            </a:r>
            <a:r>
              <a:rPr lang="ru-RU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постојећа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микро, мала и </a:t>
            </a:r>
            <a:r>
              <a:rPr lang="ru-RU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средња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предузећа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и </a:t>
            </a:r>
            <a:r>
              <a:rPr lang="ru-RU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предузетнике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задруге и кластере услуге из </a:t>
            </a:r>
            <a:r>
              <a:rPr lang="ru-RU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овог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програма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су </a:t>
            </a:r>
            <a:r>
              <a:rPr lang="ru-RU" sz="20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бесплатне</a:t>
            </a:r>
            <a:endParaRPr lang="ru-RU" sz="2000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ru-RU" sz="1600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ru-RU" sz="16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9011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327" y="6077250"/>
            <a:ext cx="7793736" cy="768096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782515" y="175845"/>
            <a:ext cx="10893670" cy="8704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sr-Cyrl-R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НАМЕНА</a:t>
            </a:r>
          </a:p>
          <a:p>
            <a:pPr>
              <a:lnSpc>
                <a:spcPct val="150000"/>
              </a:lnSpc>
            </a:pPr>
            <a:endParaRPr lang="sr-Cyrl-CS" sz="20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110508" y="1457449"/>
            <a:ext cx="9847777" cy="448322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sr-Latn-RS" sz="20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 flipV="1">
            <a:off x="899492" y="1174066"/>
            <a:ext cx="9442938" cy="17584"/>
          </a:xfrm>
          <a:prstGeom prst="line">
            <a:avLst/>
          </a:prstGeom>
          <a:ln w="31750" cap="sq">
            <a:solidFill>
              <a:schemeClr val="accent5">
                <a:lumMod val="5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185333" y="1602815"/>
            <a:ext cx="9238827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Стандардизовани сет услуга који се спроводи преко АРРА, у смислу овог програма, представља седам група стандардизованих услуга, и то: </a:t>
            </a:r>
          </a:p>
          <a:p>
            <a:pPr marL="342900" indent="-342900" algn="ctr">
              <a:buFont typeface="+mj-lt"/>
              <a:buAutoNum type="arabicParenR"/>
            </a:pPr>
            <a:r>
              <a:rPr lang="ru-RU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информације</a:t>
            </a:r>
          </a:p>
          <a:p>
            <a:pPr marL="342900" indent="-342900" algn="ctr">
              <a:buFont typeface="+mj-lt"/>
              <a:buAutoNum type="arabicParenR"/>
            </a:pPr>
            <a:r>
              <a:rPr lang="ru-RU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обуке</a:t>
            </a:r>
          </a:p>
          <a:p>
            <a:pPr marL="342900" indent="-342900" algn="ctr">
              <a:buFont typeface="+mj-lt"/>
              <a:buAutoNum type="arabicParenR"/>
            </a:pPr>
            <a:r>
              <a:rPr lang="ru-RU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саветодавне услуге</a:t>
            </a:r>
          </a:p>
          <a:p>
            <a:pPr marL="342900" indent="-342900" algn="ctr">
              <a:buFont typeface="+mj-lt"/>
              <a:buAutoNum type="arabicParenR"/>
            </a:pPr>
            <a:r>
              <a:rPr lang="ru-RU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менторинг</a:t>
            </a:r>
          </a:p>
          <a:p>
            <a:pPr marL="342900" indent="-342900" algn="ctr">
              <a:buFont typeface="+mj-lt"/>
              <a:buAutoNum type="arabicParenR"/>
            </a:pPr>
            <a:r>
              <a:rPr lang="ru-RU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промоције</a:t>
            </a:r>
          </a:p>
          <a:p>
            <a:pPr marL="342900" indent="-342900" algn="ctr">
              <a:buFont typeface="+mj-lt"/>
              <a:buAutoNum type="arabicParenR"/>
            </a:pPr>
            <a:r>
              <a:rPr lang="ru-RU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теренска контрола</a:t>
            </a:r>
          </a:p>
          <a:p>
            <a:pPr marL="342900" indent="-342900" algn="ctr">
              <a:buFont typeface="+mj-lt"/>
              <a:buAutoNum type="arabicParenR"/>
            </a:pPr>
            <a:r>
              <a:rPr lang="ru-RU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пакет услуга за младе и жене предузетнице (нова услуга)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2743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327" y="6077250"/>
            <a:ext cx="7793736" cy="768096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782515" y="175845"/>
            <a:ext cx="10893670" cy="8704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sr-Cyrl-R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ОБУКЕ</a:t>
            </a:r>
          </a:p>
          <a:p>
            <a:pPr>
              <a:lnSpc>
                <a:spcPct val="150000"/>
              </a:lnSpc>
            </a:pPr>
            <a:endParaRPr lang="sr-Cyrl-CS" sz="20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110508" y="1457449"/>
            <a:ext cx="9847777" cy="448322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sr-Latn-RS" sz="20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 flipV="1">
            <a:off x="899492" y="1174066"/>
            <a:ext cx="9442938" cy="17584"/>
          </a:xfrm>
          <a:prstGeom prst="line">
            <a:avLst/>
          </a:prstGeom>
          <a:ln w="31750" cap="sq">
            <a:solidFill>
              <a:schemeClr val="accent5">
                <a:lumMod val="5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185333" y="1602815"/>
            <a:ext cx="923882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4106B8-87BF-4DD9-A876-58FA93DECF8D}"/>
              </a:ext>
            </a:extLst>
          </p:cNvPr>
          <p:cNvSpPr txBox="1"/>
          <p:nvPr/>
        </p:nvSpPr>
        <p:spPr>
          <a:xfrm>
            <a:off x="1260599" y="1352852"/>
            <a:ext cx="9407192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Обавезан модул „ Обука за почетнике у пословањуˮ </a:t>
            </a:r>
          </a:p>
          <a:p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Опциони модули обука: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Припрема послов. плана и послов. са банкама и инвест.спремнос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Финансијско управљање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Извоз – за оне који први пут извозе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Маркетинг и продаја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Електронско пословање и ИТ у пословању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Преглед стандарда квалитета и зашт. жив. ср од значаја за пословање 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Иновације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Припрема за Јединствено европско тржиште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Учешће МСП у jавним набавкама</a:t>
            </a:r>
            <a:endParaRPr lang="en-US" sz="2000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841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327" y="6077250"/>
            <a:ext cx="7793736" cy="768096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782515" y="175845"/>
            <a:ext cx="10893670" cy="8704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 подршке АРРА у 2021. години</a:t>
            </a:r>
          </a:p>
          <a:p>
            <a:pPr>
              <a:lnSpc>
                <a:spcPct val="150000"/>
              </a:lnSpc>
            </a:pPr>
            <a:endParaRPr lang="sr-Cyrl-CS" sz="20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110508" y="1457449"/>
            <a:ext cx="9847777" cy="448322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sr-Latn-RS" sz="20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 flipV="1">
            <a:off x="899492" y="1174066"/>
            <a:ext cx="9442938" cy="17584"/>
          </a:xfrm>
          <a:prstGeom prst="line">
            <a:avLst/>
          </a:prstGeom>
          <a:ln w="31750" cap="sq">
            <a:solidFill>
              <a:schemeClr val="accent5">
                <a:lumMod val="5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185333" y="1602815"/>
            <a:ext cx="923882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D43754-4F04-4518-8107-A0037F8C7F5D}"/>
              </a:ext>
            </a:extLst>
          </p:cNvPr>
          <p:cNvSpPr txBox="1"/>
          <p:nvPr/>
        </p:nvSpPr>
        <p:spPr>
          <a:xfrm>
            <a:off x="1110508" y="1374958"/>
            <a:ext cx="1017394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Спроводи: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Програм се реализује у сарадњи са Развојнoм агенцијом Србије кроз мрежу Акредитованих регионалних развојних агенција (АРРА) којих има укупно 17 у Србији;</a:t>
            </a:r>
          </a:p>
          <a:p>
            <a:endParaRPr lang="ru-RU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Корисници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Директни корисници финансијске помоћи су акредитоване регионалне развојне агенције, а индиректни корисници услуге припреме и реализације пројеката су јединице локалне самоуправе;</a:t>
            </a:r>
          </a:p>
          <a:p>
            <a:endParaRPr lang="ru-RU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Намена средстава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Средства су намењена за подршку акредитованим регионалним развојним агенцијама које пружају помоћ јединицама локалних самоуправа у припреми и реализацији међународних , регионалних и локалних пројеката;</a:t>
            </a:r>
          </a:p>
          <a:p>
            <a:endParaRPr lang="ru-RU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Износ средстава за припрему пројеката је од 20.000 до 50.000 динара у зависности од врсте пројекта (локални, регионални, међународни);</a:t>
            </a:r>
          </a:p>
          <a:p>
            <a:endParaRPr lang="ru-RU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Уколико су пројекти и одобрени од стране институције која је расписала Јавни позив одобрава се додатни износ од 10.000 до 25.000 динара. </a:t>
            </a:r>
          </a:p>
        </p:txBody>
      </p:sp>
    </p:spTree>
    <p:extLst>
      <p:ext uri="{BB962C8B-B14F-4D97-AF65-F5344CB8AC3E}">
        <p14:creationId xmlns:p14="http://schemas.microsoft.com/office/powerpoint/2010/main" val="634687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327" y="6077250"/>
            <a:ext cx="7793736" cy="768096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782515" y="175845"/>
            <a:ext cx="10893670" cy="8704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 подстицања регионалног и локалног развоја у 2021. години</a:t>
            </a:r>
          </a:p>
          <a:p>
            <a:pPr>
              <a:lnSpc>
                <a:spcPct val="150000"/>
              </a:lnSpc>
            </a:pPr>
            <a:endParaRPr lang="sr-Cyrl-CS" sz="20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110508" y="1457449"/>
            <a:ext cx="9847777" cy="448322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sr-Latn-RS" sz="20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 flipV="1">
            <a:off x="899492" y="1174066"/>
            <a:ext cx="9442938" cy="17584"/>
          </a:xfrm>
          <a:prstGeom prst="line">
            <a:avLst/>
          </a:prstGeom>
          <a:ln w="31750" cap="sq">
            <a:solidFill>
              <a:schemeClr val="accent5">
                <a:lumMod val="5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185333" y="1602815"/>
            <a:ext cx="923882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D43754-4F04-4518-8107-A0037F8C7F5D}"/>
              </a:ext>
            </a:extLst>
          </p:cNvPr>
          <p:cNvSpPr txBox="1"/>
          <p:nvPr/>
        </p:nvSpPr>
        <p:spPr>
          <a:xfrm>
            <a:off x="1110508" y="1374958"/>
            <a:ext cx="10173940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Спроводи: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Програм се реализује у сарадњи са Развојнoм агенцијом Србије;</a:t>
            </a:r>
          </a:p>
          <a:p>
            <a:endParaRPr lang="ru-RU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Корисници: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Јединице локалне самоуправе које су оснивачи АРРА и уплатили су годишњу чланарину за рад и пословање АРРА, а разврстани су према степену развијености ЈЛС  у III и IV групу  односно девастирана подручја или су јединице локалне самоуправе из Региона Косова и Метохије. </a:t>
            </a:r>
          </a:p>
          <a:p>
            <a:endParaRPr lang="ru-RU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Намена средстава: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Суфинансирање чланарине јединица локалне самоуправе у износу од 25% за ЈЛС разврстане у III групу, од 50% за ЈЛС разврстане у IV групу и од 75% за девастирана подручја и ЈЛС из Региона Косова и Метохије. </a:t>
            </a:r>
          </a:p>
          <a:p>
            <a:endParaRPr lang="ru-RU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Суфинансирање се врши у одређеном проценту односу на уплаћени износ, али не преко минималног износа утврђеног уредбом којом се регулише акредитација регионалних развојних агенција.</a:t>
            </a:r>
          </a:p>
          <a:p>
            <a:endParaRPr lang="ru-RU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Ако је ЈЛС оснивач више АРРА може се суфинансирати чланарина у само једној АРРА.</a:t>
            </a:r>
          </a:p>
          <a:p>
            <a:endParaRPr lang="ru-RU" sz="1600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167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:\Users\natasa.sokolovic\Desktop\MP_zastava_plav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389" y="6063049"/>
            <a:ext cx="10151454" cy="794951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Box 20"/>
          <p:cNvSpPr txBox="1"/>
          <p:nvPr/>
        </p:nvSpPr>
        <p:spPr>
          <a:xfrm>
            <a:off x="2152648" y="2664386"/>
            <a:ext cx="776893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r-Cyrl-R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Сектор за развој малих и средњих предузећа и предузетиштва МСПП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200401" y="1258670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747129" y="4880915"/>
            <a:ext cx="474378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Министарство привреде</a:t>
            </a:r>
          </a:p>
          <a:p>
            <a:pPr algn="ctr"/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www.privred</a:t>
            </a:r>
            <a:r>
              <a:rPr lang="sr-Cyrl-R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.gov.rs</a:t>
            </a:r>
          </a:p>
          <a:p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42296" y="6286520"/>
            <a:ext cx="553402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sr-Cyrl-CS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Лесковац, фебруар 2017.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16" descr="C:\Users\natasa.sokolovic\Desktop\MP_zastava_plav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0448"/>
            <a:ext cx="12140195" cy="95068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2" name="Group 21"/>
          <p:cNvGrpSpPr/>
          <p:nvPr/>
        </p:nvGrpSpPr>
        <p:grpSpPr>
          <a:xfrm>
            <a:off x="810725" y="-4495"/>
            <a:ext cx="10452782" cy="5914943"/>
            <a:chOff x="684390" y="136010"/>
            <a:chExt cx="10452782" cy="5914943"/>
          </a:xfrm>
        </p:grpSpPr>
        <p:grpSp>
          <p:nvGrpSpPr>
            <p:cNvPr id="23" name="Group 22"/>
            <p:cNvGrpSpPr/>
            <p:nvPr/>
          </p:nvGrpSpPr>
          <p:grpSpPr>
            <a:xfrm>
              <a:off x="684390" y="136010"/>
              <a:ext cx="10452782" cy="5914943"/>
              <a:chOff x="684390" y="117904"/>
              <a:chExt cx="10452782" cy="5914943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684390" y="117904"/>
                <a:ext cx="10452782" cy="2012616"/>
                <a:chOff x="684390" y="117904"/>
                <a:chExt cx="10452782" cy="2012616"/>
              </a:xfrm>
            </p:grpSpPr>
            <p:pic>
              <p:nvPicPr>
                <p:cNvPr id="28" name="Content Placeholder 3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84390" y="117904"/>
                  <a:ext cx="10452782" cy="2012616"/>
                </a:xfrm>
                <a:prstGeom prst="rect">
                  <a:avLst/>
                </a:prstGeom>
                <a:effectLst>
                  <a:outerShdw blurRad="292100" dist="139700" dir="2700000" algn="tl" rotWithShape="0">
                    <a:srgbClr val="333333">
                      <a:alpha val="65000"/>
                    </a:srgbClr>
                  </a:outerShdw>
                </a:effectLst>
              </p:spPr>
            </p:pic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90487" y="260779"/>
                  <a:ext cx="3084007" cy="1081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27" name="TextBox 26"/>
              <p:cNvSpPr txBox="1"/>
              <p:nvPr/>
            </p:nvSpPr>
            <p:spPr>
              <a:xfrm>
                <a:off x="1841158" y="5663515"/>
                <a:ext cx="725753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/>
                  <a:t>	</a:t>
                </a:r>
              </a:p>
            </p:txBody>
          </p:sp>
        </p:grpSp>
        <p:sp>
          <p:nvSpPr>
            <p:cNvPr id="25" name="Content Placeholder 5"/>
            <p:cNvSpPr txBox="1">
              <a:spLocks/>
            </p:cNvSpPr>
            <p:nvPr/>
          </p:nvSpPr>
          <p:spPr>
            <a:xfrm>
              <a:off x="2660000" y="5369372"/>
              <a:ext cx="6934200" cy="6096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 typeface="Wingdings" panose="05000000000000000000" pitchFamily="2" charset="2"/>
                <a:buNone/>
                <a:defRPr/>
              </a:pPr>
              <a:endPara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5838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327" y="6077250"/>
            <a:ext cx="7793736" cy="768096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782515" y="167053"/>
            <a:ext cx="10779370" cy="8704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Подршка</a:t>
            </a: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кроз</a:t>
            </a: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гаранцијске</a:t>
            </a: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шеме</a:t>
            </a: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из </a:t>
            </a:r>
            <a:r>
              <a:rPr lang="ru-RU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извора</a:t>
            </a: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ЕУ И </a:t>
            </a:r>
            <a:r>
              <a:rPr lang="sr-Latn-R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WB EDIF</a:t>
            </a:r>
            <a:endParaRPr lang="ru-RU" sz="2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sr-Cyrl-CS" sz="20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110508" y="1457449"/>
            <a:ext cx="9847777" cy="448322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sr-Latn-RS" sz="20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899492" y="1055076"/>
            <a:ext cx="9231923" cy="0"/>
          </a:xfrm>
          <a:prstGeom prst="line">
            <a:avLst/>
          </a:prstGeom>
          <a:ln w="31750" cap="sq">
            <a:solidFill>
              <a:schemeClr val="accent5">
                <a:lumMod val="5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74133" y="1320875"/>
            <a:ext cx="10180319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Кроз програм </a:t>
            </a:r>
            <a:r>
              <a:rPr lang="sr-Cyrl-RS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ЕУ </a:t>
            </a:r>
            <a:r>
              <a:rPr lang="sr-Latn-RS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COSME- </a:t>
            </a:r>
            <a:r>
              <a:rPr lang="sr-Cyrl-RS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програм </a:t>
            </a:r>
            <a:r>
              <a:rPr lang="sr-Latn-RS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</a:t>
            </a:r>
            <a:r>
              <a:rPr lang="sr-Cyrl-RS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 за конкурентност и мал</a:t>
            </a:r>
            <a:r>
              <a:rPr lang="sr-Latn-RS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 </a:t>
            </a:r>
            <a:r>
              <a:rPr lang="sr-Cyrl-RS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 </a:t>
            </a:r>
            <a:r>
              <a:rPr lang="sr-Cyrl-RS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средњ</a:t>
            </a:r>
            <a:r>
              <a:rPr lang="sr-Latn-RS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 </a:t>
            </a:r>
            <a:r>
              <a:rPr lang="sr-Cyrl-RS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предузећа до сада је 6 банака (</a:t>
            </a:r>
            <a:r>
              <a:rPr lang="sr-Latn-RS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Banca</a:t>
            </a:r>
            <a:r>
              <a:rPr lang="sr-Latn-RS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sr-Latn-RS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Intesa</a:t>
            </a:r>
            <a:r>
              <a:rPr lang="sr-Latn-RS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Srbija, </a:t>
            </a:r>
            <a:r>
              <a:rPr lang="sr-Latn-RS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UniCredit</a:t>
            </a:r>
            <a:r>
              <a:rPr lang="sr-Latn-RS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sr-Latn-RS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Bank</a:t>
            </a:r>
            <a:r>
              <a:rPr lang="sr-Latn-RS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Srbija, </a:t>
            </a:r>
            <a:r>
              <a:rPr lang="sr-Latn-RS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Erste</a:t>
            </a:r>
            <a:r>
              <a:rPr lang="sr-Latn-RS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sr-Latn-RS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Bank</a:t>
            </a:r>
            <a:r>
              <a:rPr lang="sr-Latn-RS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Srbija, </a:t>
            </a:r>
            <a:r>
              <a:rPr lang="sr-Latn-RS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Halkbank</a:t>
            </a:r>
            <a:r>
              <a:rPr lang="sr-Latn-RS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Srbija, </a:t>
            </a:r>
            <a:r>
              <a:rPr lang="sr-Latn-RS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Societe</a:t>
            </a:r>
            <a:r>
              <a:rPr lang="sr-Latn-RS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Generale banka Srbija i Komercijalna banka Srbije) </a:t>
            </a:r>
            <a:r>
              <a:rPr lang="sr-Cyrl-RS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потписало уговор о гаранцији са Европским инвестиционим фондом (ЕИФ) и обавезало се да пласира укупно преко 1,0 милијарду евра  нових повољнијих кредита за МСПП у Србији.</a:t>
            </a:r>
          </a:p>
          <a:p>
            <a:endParaRPr lang="sr-Latn-RS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/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Кроз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програм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гаранција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ЕУ за </a:t>
            </a:r>
            <a:r>
              <a:rPr lang="ru-RU" b="1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Србију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финансијска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средства за МСПП: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Министарство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привреде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је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из  ИПА 16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обезбедило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20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милиона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евра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а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ова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гаранцијска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шема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омогућава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нове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кредите у износу од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најмање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180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милиона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евра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за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најмање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1.250 МСП. Средства овог програма доступна су путем изабраних партнерских банака: Raiffeisen банка, UniCredit банка, ProCredit банка, Intesa банка и Комерцијална банка.</a:t>
            </a:r>
          </a:p>
          <a:p>
            <a:pPr algn="just"/>
            <a:endParaRPr lang="sr-Latn-RS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/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WB EDIF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најважнија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платформа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преко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које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ЕУ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пласира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финансијску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подршку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развоју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МСПП у региону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Западног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Балкана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кроз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више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финансијских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инструмената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уз ко-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финансирање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европских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финансијских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институција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(EIB; EIF; EBRD,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KfW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). До сада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је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у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Србији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финансирано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преко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1200 МСПП,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укупно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финансирање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је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приближно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206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милиона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ЕУР. Република Србија је укључена у платформу преко Министарства привреде.</a:t>
            </a:r>
          </a:p>
          <a:p>
            <a:endParaRPr lang="ru-RU" sz="1600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sr-Latn-RS" sz="1600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00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327" y="6089904"/>
            <a:ext cx="7793736" cy="768096"/>
          </a:xfrm>
          <a:prstGeom prst="rect">
            <a:avLst/>
          </a:prstGeom>
        </p:spPr>
      </p:pic>
      <p:sp>
        <p:nvSpPr>
          <p:cNvPr id="3" name="AutoShape 38"/>
          <p:cNvSpPr>
            <a:spLocks noChangeArrowheads="1"/>
          </p:cNvSpPr>
          <p:nvPr/>
        </p:nvSpPr>
        <p:spPr bwMode="ltGray">
          <a:xfrm rot="5400000">
            <a:off x="-2326444" y="2650933"/>
            <a:ext cx="4824413" cy="1943101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401 w 21600"/>
              <a:gd name="T13" fmla="*/ 0 h 21600"/>
              <a:gd name="T14" fmla="*/ 21199 w 21600"/>
              <a:gd name="T15" fmla="*/ 1362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lnTo>
                  <a:pt x="323" y="10641"/>
                </a:lnTo>
                <a:close/>
              </a:path>
            </a:pathLst>
          </a:cu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44438" y="336508"/>
            <a:ext cx="9551593" cy="47311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sr-Cyrl-R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 </a:t>
            </a:r>
            <a:r>
              <a:rPr lang="en-GB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подршке </a:t>
            </a:r>
            <a:r>
              <a:rPr lang="sr-Cyrl-R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ММСПП у 202</a:t>
            </a:r>
            <a:r>
              <a:rPr lang="sr-Latn-R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sr-Cyrl-CS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CS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CS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CS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Опредељена  средства за МСПП из буџета у 2021. години,</a:t>
            </a:r>
            <a:r>
              <a:rPr lang="sr-Latn-R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купно за све програме</a:t>
            </a:r>
            <a:r>
              <a:rPr lang="sr-Latn-R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финансијске подршке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износе 2.000.000.000,00 рсд (плус програми нефинансијске подршке)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Очекивана вредност укупних инвестиција у 2021. </a:t>
            </a:r>
            <a:r>
              <a:rPr lang="ru-RU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9.200.000.000,00 </a:t>
            </a:r>
            <a:r>
              <a:rPr lang="ru-RU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рсд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Очекивани број одобрених захтева по свим програмима</a:t>
            </a:r>
            <a:r>
              <a:rPr lang="sr-Latn-R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МСПП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  2021. </a:t>
            </a:r>
            <a:r>
              <a:rPr lang="ru-RU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870</a:t>
            </a:r>
            <a:endParaRPr lang="sr-Cyrl-CS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sr-Cyrl-CS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sr-Cyrl-CS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sr-Cyrl-CS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r-Cyrl-CS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12850" y="2913354"/>
            <a:ext cx="144463" cy="144463"/>
            <a:chOff x="358304" y="4399655"/>
            <a:chExt cx="144463" cy="144463"/>
          </a:xfrm>
        </p:grpSpPr>
        <p:sp>
          <p:nvSpPr>
            <p:cNvPr id="7" name="Oval 65"/>
            <p:cNvSpPr>
              <a:spLocks noChangeArrowheads="1"/>
            </p:cNvSpPr>
            <p:nvPr/>
          </p:nvSpPr>
          <p:spPr bwMode="gray">
            <a:xfrm>
              <a:off x="358304" y="4399655"/>
              <a:ext cx="144463" cy="144463"/>
            </a:xfrm>
            <a:prstGeom prst="ellipse">
              <a:avLst/>
            </a:prstGeom>
            <a:gradFill rotWithShape="1">
              <a:gsLst>
                <a:gs pos="0">
                  <a:srgbClr val="C00000"/>
                </a:gs>
                <a:gs pos="100000">
                  <a:srgbClr val="009999">
                    <a:gamma/>
                    <a:shade val="22353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x-none" sz="1600" b="0" i="0" u="none" strike="noStrike" kern="0" cap="none" spc="0" normalizeH="0" baseline="0" noProof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cs typeface="Arial" panose="020B0604020202020204" pitchFamily="34" charset="0"/>
              </a:endParaRPr>
            </a:p>
          </p:txBody>
        </p:sp>
        <p:sp>
          <p:nvSpPr>
            <p:cNvPr id="8" name="Oval 55"/>
            <p:cNvSpPr>
              <a:spLocks noChangeArrowheads="1"/>
            </p:cNvSpPr>
            <p:nvPr/>
          </p:nvSpPr>
          <p:spPr bwMode="gray">
            <a:xfrm>
              <a:off x="358304" y="4399655"/>
              <a:ext cx="104068" cy="10475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8467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327" y="6089904"/>
            <a:ext cx="7793736" cy="768096"/>
          </a:xfrm>
          <a:prstGeom prst="rect">
            <a:avLst/>
          </a:prstGeom>
        </p:spPr>
      </p:pic>
      <p:sp>
        <p:nvSpPr>
          <p:cNvPr id="3" name="AutoShape 38"/>
          <p:cNvSpPr>
            <a:spLocks noChangeArrowheads="1"/>
          </p:cNvSpPr>
          <p:nvPr/>
        </p:nvSpPr>
        <p:spPr bwMode="ltGray">
          <a:xfrm rot="5400000">
            <a:off x="-2326444" y="2650933"/>
            <a:ext cx="4824413" cy="1943101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401 w 21600"/>
              <a:gd name="T13" fmla="*/ 0 h 21600"/>
              <a:gd name="T14" fmla="*/ 21199 w 21600"/>
              <a:gd name="T15" fmla="*/ 1362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lnTo>
                  <a:pt x="323" y="10641"/>
                </a:lnTo>
                <a:close/>
              </a:path>
            </a:pathLst>
          </a:cu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44438" y="336508"/>
            <a:ext cx="9551593" cy="47311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sr-Cyrl-R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 </a:t>
            </a:r>
            <a:r>
              <a:rPr lang="en-GB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подршке </a:t>
            </a:r>
            <a:r>
              <a:rPr lang="sr-Cyrl-R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ММСПП у 202</a:t>
            </a:r>
            <a:r>
              <a:rPr lang="sr-Latn-R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sr-Cyrl-CS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CS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CS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CS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sr-Cyrl-R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 подстицања развоја предузетништва кроз </a:t>
            </a:r>
            <a:r>
              <a:rPr lang="sr-Cyrl-R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финансијску подршку </a:t>
            </a:r>
            <a:r>
              <a:rPr lang="sr-Cyrl-R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почетнике у пословању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 подстицања предузетништва кроз развојне пројекте 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 подршке малим и средњим предузећима за набавку опреме</a:t>
            </a:r>
            <a:endParaRPr lang="sr-Latn-RS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 подстицања развоја предузетништва кроз финансијску подршку за жене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предузетнице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младе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 2021.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години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sr-Cyrl-R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sr-Cyrl-C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стандардизованог сета услуга за микро, мала и средња предузећа и предузетнике који се реализује преко АРРА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 подршке АРРА у 2021. години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 подстицања регионалног и локалног развоја у 2021. години</a:t>
            </a:r>
          </a:p>
          <a:p>
            <a:pPr marL="457200" indent="-457200">
              <a:buFont typeface="+mj-lt"/>
              <a:buAutoNum type="arabicPeriod"/>
            </a:pPr>
            <a:endParaRPr lang="sr-Cyrl-CS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sr-Cyrl-CS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r-Cyrl-CS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r-Cyrl-CS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r-Cyrl-CS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r-Cyrl-CS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12850" y="2913354"/>
            <a:ext cx="144463" cy="144463"/>
            <a:chOff x="358304" y="4399655"/>
            <a:chExt cx="144463" cy="144463"/>
          </a:xfrm>
        </p:grpSpPr>
        <p:sp>
          <p:nvSpPr>
            <p:cNvPr id="7" name="Oval 65"/>
            <p:cNvSpPr>
              <a:spLocks noChangeArrowheads="1"/>
            </p:cNvSpPr>
            <p:nvPr/>
          </p:nvSpPr>
          <p:spPr bwMode="gray">
            <a:xfrm>
              <a:off x="358304" y="4399655"/>
              <a:ext cx="144463" cy="144463"/>
            </a:xfrm>
            <a:prstGeom prst="ellipse">
              <a:avLst/>
            </a:prstGeom>
            <a:gradFill rotWithShape="1">
              <a:gsLst>
                <a:gs pos="0">
                  <a:srgbClr val="C00000"/>
                </a:gs>
                <a:gs pos="100000">
                  <a:srgbClr val="009999">
                    <a:gamma/>
                    <a:shade val="22353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x-none" sz="1600" b="0" i="0" u="none" strike="noStrike" kern="0" cap="none" spc="0" normalizeH="0" baseline="0" noProof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cs typeface="Arial" panose="020B0604020202020204" pitchFamily="34" charset="0"/>
              </a:endParaRPr>
            </a:p>
          </p:txBody>
        </p:sp>
        <p:sp>
          <p:nvSpPr>
            <p:cNvPr id="8" name="Oval 55"/>
            <p:cNvSpPr>
              <a:spLocks noChangeArrowheads="1"/>
            </p:cNvSpPr>
            <p:nvPr/>
          </p:nvSpPr>
          <p:spPr bwMode="gray">
            <a:xfrm>
              <a:off x="358304" y="4399655"/>
              <a:ext cx="104068" cy="10475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7114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327" y="6077250"/>
            <a:ext cx="7793736" cy="768096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712176" y="167053"/>
            <a:ext cx="10902462" cy="8704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sr-Cyrl-R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 подстицања развоја предузетништва кроз подршку за почетнике у пословању</a:t>
            </a:r>
          </a:p>
          <a:p>
            <a:pPr algn="ctr"/>
            <a:endParaRPr lang="sr-Cyrl-CS" sz="18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r-Cyrl-CS" sz="1200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altLang="en-US" sz="20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110508" y="1457449"/>
            <a:ext cx="9847777" cy="448322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sr-Latn-RS" sz="20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879231" y="1143000"/>
            <a:ext cx="9231923" cy="0"/>
          </a:xfrm>
          <a:prstGeom prst="line">
            <a:avLst/>
          </a:prstGeom>
          <a:ln w="31750" cap="sq">
            <a:solidFill>
              <a:schemeClr val="accent5">
                <a:lumMod val="5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765387" y="1248509"/>
            <a:ext cx="995002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Спроводи: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Министарство привреде у сарадњи са Фондом за развој   </a:t>
            </a:r>
          </a:p>
          <a:p>
            <a:pPr>
              <a:spcBef>
                <a:spcPct val="0"/>
              </a:spcBef>
            </a:pP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Корисници: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микро и мала привредна друштва и предузетници </a:t>
            </a:r>
          </a:p>
          <a:p>
            <a:pPr>
              <a:spcBef>
                <a:spcPct val="0"/>
              </a:spcBef>
            </a:pP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Структура финансирања: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бесповратна средства из буџета до 30% вредности улагања (40% у неразвијеним општинама) и кредитна средства Фонда за развој 70% ( 60% у неразвијеним општинама) </a:t>
            </a:r>
          </a:p>
          <a:p>
            <a:pPr>
              <a:spcBef>
                <a:spcPct val="0"/>
              </a:spcBef>
            </a:pP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Намена улагања: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набавка нове или половне опреме до 5 година старости, грађевински радови до 350.000,00 РСД и финансирање оперативних трошкова (репроматеријал, сировине, комунални трошкови, закуп 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простора, </a:t>
            </a:r>
            <a:r>
              <a:rPr lang="ru-RU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зараде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запослених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endParaRPr lang="ru-RU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Максималан износ бесповратних средстава: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1,8 милиона динара, односно 2,4 милиона динара за неразвијене општине</a:t>
            </a:r>
          </a:p>
          <a:p>
            <a:pPr>
              <a:spcBef>
                <a:spcPct val="0"/>
              </a:spcBef>
            </a:pP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Рок отплате: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 5 година у оквиру кога је грејс период до 1 године </a:t>
            </a:r>
          </a:p>
          <a:p>
            <a:pPr>
              <a:spcBef>
                <a:spcPct val="0"/>
              </a:spcBef>
            </a:pP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Каматна стопа, номинална уз примену валутне клаузуле: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1%  годишње уз гаранцију банке; 2%  годишње уз остала средства обезбеђења</a:t>
            </a:r>
          </a:p>
          <a:p>
            <a:pPr>
              <a:spcBef>
                <a:spcPct val="0"/>
              </a:spcBef>
            </a:pP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Дозвољене делатности: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све производне и услужне делатности осим: примарне пољопривредне производње, трговинске делатности, граћевинарства (изградње), транспорта и саобраћаја, </a:t>
            </a:r>
            <a:r>
              <a:rPr lang="ru-RU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финансијских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услуга, производње  и промета нафте и нафтних деривата,, дувана, челика и синтетичких влакана, оружја и војне опреме, организовање игара на срећу </a:t>
            </a:r>
          </a:p>
        </p:txBody>
      </p:sp>
    </p:spTree>
    <p:extLst>
      <p:ext uri="{BB962C8B-B14F-4D97-AF65-F5344CB8AC3E}">
        <p14:creationId xmlns:p14="http://schemas.microsoft.com/office/powerpoint/2010/main" val="2615214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327" y="6077250"/>
            <a:ext cx="7793736" cy="768096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747345" y="167053"/>
            <a:ext cx="10541977" cy="8704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sr-Cyrl-R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 подстицања предузетништва кроз развојне пројекте</a:t>
            </a:r>
          </a:p>
          <a:p>
            <a:pPr>
              <a:lnSpc>
                <a:spcPct val="150000"/>
              </a:lnSpc>
            </a:pPr>
            <a:endParaRPr lang="sr-Cyrl-CS" sz="20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28320" y="846763"/>
            <a:ext cx="10429965" cy="509391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sr-Latn-RS" sz="20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943454" y="773723"/>
            <a:ext cx="9231923" cy="0"/>
          </a:xfrm>
          <a:prstGeom prst="line">
            <a:avLst/>
          </a:prstGeom>
          <a:ln w="31750" cap="sq">
            <a:solidFill>
              <a:schemeClr val="accent5">
                <a:lumMod val="5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506D57F-0CC5-45F6-BA43-FF773337E6A0}"/>
              </a:ext>
            </a:extLst>
          </p:cNvPr>
          <p:cNvSpPr txBox="1"/>
          <p:nvPr/>
        </p:nvSpPr>
        <p:spPr>
          <a:xfrm>
            <a:off x="596054" y="734485"/>
            <a:ext cx="11115040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i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Спроводи: </a:t>
            </a:r>
            <a:r>
              <a:rPr lang="ru-RU" sz="1600" i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Министарство привреде у сарадњи са Фондом за развој</a:t>
            </a:r>
            <a:r>
              <a:rPr lang="en-US" sz="1600" i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  <a:p>
            <a:r>
              <a:rPr lang="ru-RU" sz="16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Укупно расположива бесповратна средства за реализацију овог програма: 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0.000.000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РСД.</a:t>
            </a:r>
            <a:endParaRPr lang="sr-Cyrl-ME" sz="1600" i="1" dirty="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sr-Cyrl-CS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Јавни позив </a:t>
            </a:r>
            <a:r>
              <a:rPr lang="sr-Cyrl-CS" sz="1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 отворен док се средства из Програма не утроше, а најкасније до 31. децембра 2021. године.</a:t>
            </a:r>
            <a:endParaRPr lang="sr-Cyrl-ME" sz="1600" b="1" i="1" dirty="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/>
            <a:r>
              <a:rPr lang="ru-RU" sz="1600" b="1" i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Корисници: </a:t>
            </a:r>
            <a:r>
              <a:rPr lang="sr-Cyrl-ME" sz="1600" i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предузетници,</a:t>
            </a:r>
            <a:r>
              <a:rPr lang="sr-Cyrl-ME" sz="1600" b="1" i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1600" i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микро, мала, средња и велика правна лица и задруге</a:t>
            </a:r>
            <a:r>
              <a:rPr lang="en-US" sz="1600" i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sr-Cyrl-CS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који испуњавају критеријуме брзорастућег развоја и/или припадају четвртој групи развијености</a:t>
            </a:r>
            <a:r>
              <a:rPr lang="sr-Cyrl-C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1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који су регистровани у АПР (најкасније до 31. децембра 2018. године);</a:t>
            </a:r>
          </a:p>
          <a:p>
            <a:pPr algn="just"/>
            <a:r>
              <a:rPr lang="ru-RU" sz="1600" b="1" i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Структура финансирања: </a:t>
            </a:r>
            <a:r>
              <a:rPr lang="sr-Cyrl-ME" sz="1600" i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комбинација</a:t>
            </a:r>
            <a:r>
              <a:rPr lang="sr-Cyrl-ME" sz="1600" b="1" i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1600" i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бесповратних средства из буџета до 20% вредности инвестиционог улагања (односно до 30%  за оне који припадају четвртој групи развијености) и повољних кредита </a:t>
            </a:r>
            <a:r>
              <a:rPr lang="sr-Cyrl-CS" sz="1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Фонда.</a:t>
            </a:r>
          </a:p>
          <a:p>
            <a:pPr algn="just"/>
            <a:r>
              <a:rPr lang="sr-Cyrl-CS" sz="16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Износ бесповратних средстава </a:t>
            </a:r>
            <a:r>
              <a:rPr lang="sr-Cyrl-CS" sz="16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може бити мањи од 75.000,00 динара за предузетнике, односно 250.000,00 динара за правна лица, нити већи од 12.500.000,00 динара за све привредне субјекте.</a:t>
            </a:r>
          </a:p>
          <a:p>
            <a:pPr algn="just"/>
            <a:r>
              <a:rPr lang="sr-Cyrl-CS" sz="1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Привредни субјекти који  припадају четвртој групи развијености могу поднети захтев за финансирање у укупној вредности већој од 12.500.000,00 динара (бесповратна + кредитна средства), уколико испуњавају критеријуме брзорастућег развоја или послују стабилно. Уколико послују стабилно, максимални износ бесповратних средстава је 10 милиона динара.</a:t>
            </a:r>
          </a:p>
          <a:p>
            <a:pPr algn="just"/>
            <a:r>
              <a:rPr lang="sr-Cyrl-CS" sz="1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Уколико подносиоци захтева, за реализацију целокупне вредности пројекта имају потребу за додатним кредитним средствима, разлику до пуне вредности пројекта могу да финансирају из додатног кредита Фонда. У том случају, мења се процентуални однос бесповратних средстава и кредитних средстава у односу на укупно тражена средства, односно увећава се проценат учешћа кредитних средстава у укупно траженим средствима. Такође, подносиоци захтева имају и могућност да део вредности пројекта финансирају сопственим средствима.</a:t>
            </a:r>
            <a:endParaRPr lang="ru-RU" sz="1600" i="1" dirty="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/>
            <a:r>
              <a:rPr lang="ru-RU" sz="1600" b="1" i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Рок отплате: </a:t>
            </a:r>
            <a:r>
              <a:rPr lang="ru-RU" sz="1600" i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 10 година у оквиру кога је грејс период до 1 године за правна лица; </a:t>
            </a:r>
          </a:p>
          <a:p>
            <a:pPr algn="just"/>
            <a:r>
              <a:rPr lang="ru-RU" sz="1600" i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        до 8 година у оквиру кога је грејс период до 1 године за предузетнике.</a:t>
            </a:r>
          </a:p>
          <a:p>
            <a:pPr algn="just"/>
            <a:r>
              <a:rPr lang="ru-RU" sz="1600" b="1" i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Каматна стопа уз примену валутне клаузуле: </a:t>
            </a:r>
            <a:r>
              <a:rPr lang="ru-RU" sz="1600" i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1%  годишње уз гаранцију банке;</a:t>
            </a:r>
          </a:p>
          <a:p>
            <a:pPr algn="just"/>
            <a:r>
              <a:rPr lang="ru-RU" sz="1600" i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		           2%  годишње уз остала средства обезбеђења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37866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327" y="6077250"/>
            <a:ext cx="7793736" cy="768096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747345" y="167053"/>
            <a:ext cx="10541977" cy="8704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sr-Cyrl-R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 подстицања предузетништва кроз развојне пројекте</a:t>
            </a:r>
          </a:p>
          <a:p>
            <a:pPr>
              <a:lnSpc>
                <a:spcPct val="150000"/>
              </a:lnSpc>
            </a:pPr>
            <a:endParaRPr lang="sr-Cyrl-CS" sz="20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110508" y="1457449"/>
            <a:ext cx="9847777" cy="448322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sr-Latn-RS" sz="20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943454" y="773723"/>
            <a:ext cx="9231923" cy="0"/>
          </a:xfrm>
          <a:prstGeom prst="line">
            <a:avLst/>
          </a:prstGeom>
          <a:ln w="31750" cap="sq">
            <a:solidFill>
              <a:schemeClr val="accent5">
                <a:lumMod val="5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3A35D5A-511C-4575-A737-D228EEC94819}"/>
              </a:ext>
            </a:extLst>
          </p:cNvPr>
          <p:cNvSpPr txBox="1"/>
          <p:nvPr/>
        </p:nvSpPr>
        <p:spPr>
          <a:xfrm>
            <a:off x="826187" y="1380394"/>
            <a:ext cx="10539625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CS" sz="1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опредељена Програмом намењена су за: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куповину/изградњу/доградњу/реконструкцију/адаптацију/санацију/инвестиционо одржавање производног простора или пословног простора који је у саставу производног простора, </a:t>
            </a:r>
            <a:r>
              <a:rPr lang="sr-Cyrl-CS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простора за складиштење сопствених производа, сировина и репроматеријала. Изузетно, за привредне субјекте који се баве информационом технологијом и високотехнолошким услугама, средства могу бити употребљена за пословни простор који је намењен за потребе обављања делатност</a:t>
            </a:r>
            <a:r>
              <a:rPr lang="ru-RU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куповину </a:t>
            </a:r>
            <a:r>
              <a:rPr lang="sr-Cyrl-CS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нових или половних (не старије од пет година) машина и опреме</a:t>
            </a:r>
            <a:r>
              <a:rPr lang="ru-RU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укључујући </a:t>
            </a:r>
            <a:r>
              <a:rPr lang="sr-Cyrl-CS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алате, као и за доставна возила за превоз сопствених производа и друга транспортна средства која се користе у процесу производње. Средства се не могу користити за набавку ручног алата, односно лаког теретног возила врста Н1</a:t>
            </a:r>
            <a:r>
              <a:rPr lang="ru-RU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трајна обртна средства, која могу да чине највише 10% укупног инвестиционог улагања;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набавку софтвера и и рачунарске опреме.</a:t>
            </a:r>
          </a:p>
          <a:p>
            <a:pPr algn="just"/>
            <a:r>
              <a:rPr lang="sr-Cyrl-CS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Такође, средства се могу користити и за машине и опрему за унапређење енергетске ефикасности и еколошких аспеката сопствене производње.</a:t>
            </a:r>
          </a:p>
        </p:txBody>
      </p:sp>
    </p:spTree>
    <p:extLst>
      <p:ext uri="{BB962C8B-B14F-4D97-AF65-F5344CB8AC3E}">
        <p14:creationId xmlns:p14="http://schemas.microsoft.com/office/powerpoint/2010/main" val="3745960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327" y="6077250"/>
            <a:ext cx="7793736" cy="768096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747345" y="167053"/>
            <a:ext cx="10541977" cy="8704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sr-Cyrl-R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 подстицања предузетништва кроз развојне пројекте</a:t>
            </a:r>
          </a:p>
          <a:p>
            <a:pPr>
              <a:lnSpc>
                <a:spcPct val="150000"/>
              </a:lnSpc>
            </a:pPr>
            <a:endParaRPr lang="sr-Cyrl-CS" sz="20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110508" y="1457449"/>
            <a:ext cx="9847777" cy="448322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sr-Latn-RS" sz="20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943454" y="773723"/>
            <a:ext cx="9231923" cy="0"/>
          </a:xfrm>
          <a:prstGeom prst="line">
            <a:avLst/>
          </a:prstGeom>
          <a:ln w="31750" cap="sq">
            <a:solidFill>
              <a:schemeClr val="accent5">
                <a:lumMod val="5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E7D9FFD3-D63F-49CB-9E30-E2FC9F94C632}"/>
              </a:ext>
            </a:extLst>
          </p:cNvPr>
          <p:cNvSpPr txBox="1"/>
          <p:nvPr/>
        </p:nvSpPr>
        <p:spPr>
          <a:xfrm>
            <a:off x="524933" y="917324"/>
            <a:ext cx="11142133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16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 </a:t>
            </a:r>
            <a:r>
              <a:rPr kumimoji="0" lang="sr-Cyrl-CS" sz="16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овом програму не могу се употребљавати средства ради обављања следећих делатности:</a:t>
            </a:r>
            <a:endParaRPr kumimoji="0" lang="sr-Latn-RS" sz="16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r-Cyrl-CS" sz="16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примарна пољопривредна производња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r-Cyrl-CS" sz="16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производња дуванских производа;</a:t>
            </a:r>
            <a:endParaRPr kumimoji="0" lang="sr-Cyrl-RS" sz="16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r-Cyrl-CS" sz="16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извођење грађевинских радова од стране привредних субјеката који не поседују своју грађевинску оперативу потребну за извођење радова;</a:t>
            </a:r>
            <a:endParaRPr kumimoji="0" lang="sr-Cyrl-RS" sz="16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r-Cyrl-CS" sz="16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саобраћај и транспорт,</a:t>
            </a:r>
            <a:endParaRPr kumimoji="0" lang="sr-Cyrl-RS" sz="16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r-Cyrl-CS" sz="16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сви облици трговинске делатности;</a:t>
            </a:r>
            <a:endParaRPr kumimoji="0" lang="sr-Cyrl-RS" sz="16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r-Cyrl-CS" sz="16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услужне делатности (укључујући услуге смештаја као и консултантске, маркетиншке, рачуноводствене и услуге истраживања тржишта), осим рециклаже, рачунарског програмирања, и других високотехнолошких услуга;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r-Cyrl-CS" sz="16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штампање и умножавање аудио и видео записа</a:t>
            </a: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sr-Cyrl-RS" sz="16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осим</a:t>
            </a: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16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штампарских</a:t>
            </a: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16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услуга</a:t>
            </a:r>
            <a:r>
              <a:rPr kumimoji="0" lang="sr-Cyrl-CS" sz="16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 </a:t>
            </a:r>
            <a:endParaRPr kumimoji="0" lang="sr-Cyrl-RS" sz="16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r-Cyrl-CS" sz="16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организовање игара на срећу, лутрија и сличних делатности; </a:t>
            </a:r>
            <a:endParaRPr kumimoji="0" lang="sr-Cyrl-RS" sz="16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r-Cyrl-CS" sz="16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производња и продаја наоружања и војне опреме; </a:t>
            </a:r>
            <a:endParaRPr kumimoji="0" lang="sr-Cyrl-RS" sz="16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r-Cyrl-CS" sz="16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производња и промет нафте и деривата нафте; </a:t>
            </a:r>
            <a:endParaRPr kumimoji="0" lang="sr-Cyrl-RS" sz="16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r-Cyrl-CS" sz="16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производња челика и синтетичких влакана и вађење угља;</a:t>
            </a:r>
            <a:endParaRPr kumimoji="0" lang="sr-Cyrl-RS" sz="16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r-Cyrl-CS" sz="16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производња и промет свих производа или активности, које се према домаћим прописима или прихваћеним међународним споразумима, сматрају забрањеним.</a:t>
            </a:r>
            <a:endParaRPr kumimoji="0" lang="sr-Latn-RS" sz="16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1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sz="16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Изузетно, привредни субјекти који обављају делатност припреме и послуживања хране и пића, могу користити средства по овом програму, али само за набавку опреме за обављање делатности (искључујући ситан инвентар), као и за доставна возила за сопствене потребе (снабдевање и дистрибуција сопствених производа).</a:t>
            </a:r>
            <a:endParaRPr kumimoji="0" lang="sr-Latn-RS" sz="16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172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327" y="6077250"/>
            <a:ext cx="7793736" cy="768096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782515" y="167053"/>
            <a:ext cx="10779370" cy="8704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sr-Cyrl-R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 подршке малим и средњим предузећима за набавку опреме</a:t>
            </a:r>
          </a:p>
          <a:p>
            <a:pPr>
              <a:lnSpc>
                <a:spcPct val="150000"/>
              </a:lnSpc>
            </a:pPr>
            <a:endParaRPr lang="sr-Cyrl-CS" sz="20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110508" y="1457449"/>
            <a:ext cx="9847777" cy="448322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sr-Latn-RS" sz="20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899492" y="1055076"/>
            <a:ext cx="9231923" cy="0"/>
          </a:xfrm>
          <a:prstGeom prst="line">
            <a:avLst/>
          </a:prstGeom>
          <a:ln w="31750" cap="sq">
            <a:solidFill>
              <a:schemeClr val="accent5">
                <a:lumMod val="5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75089" y="1174066"/>
            <a:ext cx="1091861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Спроводи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Министарство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привреде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у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сарадњи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са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Развојном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агенцијом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Србије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и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пословним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банкама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/лизинг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кућама</a:t>
            </a:r>
            <a:endParaRPr lang="ru-RU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ru-RU" b="1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Корисници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микро, мала и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средња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привредна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друштва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предузетници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и задруге </a:t>
            </a:r>
          </a:p>
          <a:p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Структура </a:t>
            </a:r>
            <a:r>
              <a:rPr lang="ru-RU" b="1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финансирања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суфинансирање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из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буџета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до 25%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нето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вредности набавке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производне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опреме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5%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учешће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клијента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и 70%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нето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вредности из кредита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пословних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банака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или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финансијског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лизинга</a:t>
            </a:r>
          </a:p>
          <a:p>
            <a:r>
              <a:rPr lang="ru-RU" b="1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Намена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улагања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за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суфинансирање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набавке:</a:t>
            </a:r>
          </a:p>
          <a:p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1. 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нове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опреме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директно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укључене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у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процес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производње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разменљивих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добара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и то: </a:t>
            </a:r>
          </a:p>
          <a:p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1)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производне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опреме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и/или машина;</a:t>
            </a:r>
          </a:p>
          <a:p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2) транспортно-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манипулативних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средстава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укључених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у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процес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производње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и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унутрашњег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транспорта;</a:t>
            </a:r>
          </a:p>
          <a:p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3) делова,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специјализованих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алата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за машине;</a:t>
            </a:r>
          </a:p>
          <a:p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4) машине и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опрема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за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унапређење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енергетске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ефикасности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и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еколошких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аспеката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производње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;</a:t>
            </a:r>
          </a:p>
          <a:p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2.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нове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опреме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за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извођење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грађевинских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радова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и то:</a:t>
            </a:r>
          </a:p>
          <a:p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1)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грађевинске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механизације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за потребе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обављања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грађевинских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радова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</a:p>
          <a:p>
            <a:r>
              <a:rPr lang="ru-RU" b="1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Максималан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износ </a:t>
            </a:r>
            <a:r>
              <a:rPr lang="ru-RU" b="1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бесповратних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средстава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5,0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милиона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динара</a:t>
            </a:r>
          </a:p>
          <a:p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Рок отплате: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 5 година у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оквиру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кога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је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грејс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период 6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месеци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</a:t>
            </a:r>
          </a:p>
          <a:p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Камтна стопа, ефективна: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зависно од банке и лизинг куће (бира се 8 најбољих понуда сваке године), као и рочности и валутне клаузуле. (У 2020: 2,81-4,90% за динаре, за кредите индексиране у еврима 1,5-3,28%; за лизинг куће нешто виша</a:t>
            </a:r>
            <a:r>
              <a:rPr lang="sr-Latn-RS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r>
              <a:rPr lang="sr-Cyrl-RS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endParaRPr lang="ru-RU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347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327" y="6077250"/>
            <a:ext cx="7793736" cy="768096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782515" y="167053"/>
            <a:ext cx="10779370" cy="8704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sr-Cyrl-R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 подршке малим и средњим предузећима за набавку опреме</a:t>
            </a:r>
          </a:p>
          <a:p>
            <a:pPr>
              <a:lnSpc>
                <a:spcPct val="150000"/>
              </a:lnSpc>
            </a:pPr>
            <a:endParaRPr lang="sr-Cyrl-CS" sz="20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110508" y="1457449"/>
            <a:ext cx="9847777" cy="448322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sr-Latn-RS" sz="20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899492" y="1055076"/>
            <a:ext cx="9231923" cy="0"/>
          </a:xfrm>
          <a:prstGeom prst="line">
            <a:avLst/>
          </a:prstGeom>
          <a:ln w="31750" cap="sq">
            <a:solidFill>
              <a:schemeClr val="accent5">
                <a:lumMod val="5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899491" y="1191651"/>
            <a:ext cx="10058793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Дозвољене шифре делатности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 набавку опреме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директно укључене у процес производње разменљивих добара су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</a:p>
          <a:p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1.     Сектор Ц - Прерађивачка индустрија: све осим шифре 1200 - Производња дуванских производа, 1820 - Умножавање снимљених записа, 19 - Производња кокса и деривата нафте, 2051 - Производња експлозива, 2060 – Производња вештачких влакана, 2410 - Производња сировог гвожђа, челика и феролегура, 2446 - Производња нуклеарног горива,  2540 - Производња оружја и муниције, 304 - Производња борбених војних возила;</a:t>
            </a:r>
          </a:p>
          <a:p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2.    Сектор Е - Снабдевање водом; управљање отпадним водама, контролисање процеса уклањања отпада и сличне активности: дозвољена само шифра 3832 Поновна употреба разврстаних материјала;</a:t>
            </a:r>
          </a:p>
          <a:p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3.    Сектор И - Услуге смештаја и исхране: дозвољена само шифра 5621 Кетеринг;</a:t>
            </a:r>
          </a:p>
          <a:p>
            <a:pPr marL="342900" indent="-342900">
              <a:buAutoNum type="arabicPeriod" startAt="4"/>
            </a:pP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Сектор M - Стручне, научне, иновационе и техничке делатности: дозвољене шифре 7112 Инжењерске делатности и техничко саветовање, 7120 Техничко испитивање и анализе</a:t>
            </a:r>
          </a:p>
          <a:p>
            <a:pPr marL="342900" indent="-342900">
              <a:buAutoNum type="arabicPeriod" startAt="4"/>
            </a:pPr>
            <a:endParaRPr lang="ru-RU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sr-Cyrl-RS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Дозвољене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шифре делатности 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 набавку опреме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 извођење грађевинских радова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су: </a:t>
            </a:r>
          </a:p>
          <a:p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Сектор Ф - Грађевинарство све осим: 4110 Разрада грађевинских пројеката.</a:t>
            </a:r>
          </a:p>
          <a:p>
            <a:endParaRPr lang="ru-RU" sz="1600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370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4400</TotalTime>
  <Words>2410</Words>
  <Application>Microsoft Office PowerPoint</Application>
  <PresentationFormat>Widescreen</PresentationFormat>
  <Paragraphs>169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Nataša Sokolović</dc:creator>
  <cp:lastModifiedBy>Aleksandra Vučetić</cp:lastModifiedBy>
  <cp:revision>345</cp:revision>
  <cp:lastPrinted>2020-01-28T08:44:37Z</cp:lastPrinted>
  <dcterms:created xsi:type="dcterms:W3CDTF">2014-11-04T09:23:31Z</dcterms:created>
  <dcterms:modified xsi:type="dcterms:W3CDTF">2021-03-03T14:09:13Z</dcterms:modified>
</cp:coreProperties>
</file>