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2" r:id="rId2"/>
  </p:sldMasterIdLst>
  <p:notesMasterIdLst>
    <p:notesMasterId r:id="rId19"/>
  </p:notesMasterIdLst>
  <p:sldIdLst>
    <p:sldId id="328" r:id="rId3"/>
    <p:sldId id="509" r:id="rId4"/>
    <p:sldId id="535" r:id="rId5"/>
    <p:sldId id="548" r:id="rId6"/>
    <p:sldId id="538" r:id="rId7"/>
    <p:sldId id="539" r:id="rId8"/>
    <p:sldId id="546" r:id="rId9"/>
    <p:sldId id="540" r:id="rId10"/>
    <p:sldId id="549" r:id="rId11"/>
    <p:sldId id="542" r:id="rId12"/>
    <p:sldId id="547" r:id="rId13"/>
    <p:sldId id="543" r:id="rId14"/>
    <p:sldId id="544" r:id="rId15"/>
    <p:sldId id="550" r:id="rId16"/>
    <p:sldId id="541" r:id="rId17"/>
    <p:sldId id="551" r:id="rId1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4D429B-F1AD-442D-A0B0-C45B56868E3F}">
          <p14:sldIdLst/>
        </p14:section>
        <p14:section name="Untitled Section" id="{B4679209-F7BA-43D3-93BC-15B56E2BA6E2}">
          <p14:sldIdLst>
            <p14:sldId id="328"/>
            <p14:sldId id="509"/>
            <p14:sldId id="535"/>
            <p14:sldId id="548"/>
            <p14:sldId id="538"/>
            <p14:sldId id="539"/>
            <p14:sldId id="546"/>
            <p14:sldId id="540"/>
            <p14:sldId id="549"/>
            <p14:sldId id="542"/>
            <p14:sldId id="547"/>
            <p14:sldId id="543"/>
            <p14:sldId id="544"/>
            <p14:sldId id="550"/>
            <p14:sldId id="541"/>
            <p14:sldId id="5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os Djekic" initials="MD" lastIdx="2" clrIdx="0">
    <p:extLst/>
  </p:cmAuthor>
  <p:cmAuthor id="2" name="Milan Mladenović" initials="MM" lastIdx="11" clrIdx="1"/>
  <p:cmAuthor id="3" name="Milos" initials="M" lastIdx="3" clrIdx="2"/>
  <p:cmAuthor id="4" name="Mirjana Aleksic" initials="MA" lastIdx="5" clrIdx="3">
    <p:extLst>
      <p:ext uri="{19B8F6BF-5375-455C-9EA6-DF929625EA0E}">
        <p15:presenceInfo xmlns:p15="http://schemas.microsoft.com/office/powerpoint/2012/main" userId="S-1-5-21-1487641033-1019195653-2548230883-34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C"/>
    <a:srgbClr val="FFFFFF"/>
    <a:srgbClr val="2B2D7D"/>
    <a:srgbClr val="345C8C"/>
    <a:srgbClr val="0071AD"/>
    <a:srgbClr val="E31F27"/>
    <a:srgbClr val="0099CC"/>
    <a:srgbClr val="33CCCC"/>
    <a:srgbClr val="0C4076"/>
    <a:srgbClr val="C73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66628" autoAdjust="0"/>
  </p:normalViewPr>
  <p:slideViewPr>
    <p:cSldViewPr>
      <p:cViewPr varScale="1">
        <p:scale>
          <a:sx n="115" d="100"/>
          <a:sy n="115" d="100"/>
        </p:scale>
        <p:origin x="3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2405" y="67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Relationship Id="rId4" Type="http://schemas.openxmlformats.org/officeDocument/2006/relationships/image" Target="../media/image5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eg"/><Relationship Id="rId1" Type="http://schemas.openxmlformats.org/officeDocument/2006/relationships/image" Target="../media/image50.jpeg"/><Relationship Id="rId4" Type="http://schemas.openxmlformats.org/officeDocument/2006/relationships/image" Target="../media/image5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55EE4-EB90-43A4-9E84-75497C0A5DCE}" type="doc">
      <dgm:prSet loTypeId="urn:microsoft.com/office/officeart/2008/layout/IncreasingCircleProcess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5941CCE-7911-4E8E-8934-709A4C8F493E}">
      <dgm:prSet phldrT="[Text]"/>
      <dgm:spPr/>
      <dgm:t>
        <a:bodyPr/>
        <a:lstStyle/>
        <a:p>
          <a:r>
            <a:rPr lang="sr-Latn-RS" b="1" dirty="0" smtClean="0">
              <a:solidFill>
                <a:schemeClr val="tx2"/>
              </a:solidFill>
            </a:rPr>
            <a:t>2019.</a:t>
          </a:r>
          <a:r>
            <a:rPr lang="en-GB" b="1" dirty="0" smtClean="0">
              <a:solidFill>
                <a:schemeClr val="tx2"/>
              </a:solidFill>
            </a:rPr>
            <a:t> </a:t>
          </a:r>
          <a:r>
            <a:rPr lang="en-GB" b="1" dirty="0" err="1" smtClean="0">
              <a:solidFill>
                <a:schemeClr val="tx2"/>
              </a:solidFill>
            </a:rPr>
            <a:t>godina</a:t>
          </a:r>
          <a:endParaRPr lang="en-US" b="1" dirty="0">
            <a:solidFill>
              <a:schemeClr val="tx2"/>
            </a:solidFill>
          </a:endParaRPr>
        </a:p>
      </dgm:t>
    </dgm:pt>
    <dgm:pt modelId="{43C88EC2-A049-467C-8D1B-EDD08D3F57F3}" type="parTrans" cxnId="{B29BA972-9DE8-4BA6-AEA3-4A3863048BE4}">
      <dgm:prSet/>
      <dgm:spPr/>
      <dgm:t>
        <a:bodyPr/>
        <a:lstStyle/>
        <a:p>
          <a:endParaRPr lang="en-US"/>
        </a:p>
      </dgm:t>
    </dgm:pt>
    <dgm:pt modelId="{64A0C6AD-4E5C-4AE6-BD10-7539C659D524}" type="sibTrans" cxnId="{B29BA972-9DE8-4BA6-AEA3-4A3863048BE4}">
      <dgm:prSet/>
      <dgm:spPr/>
      <dgm:t>
        <a:bodyPr/>
        <a:lstStyle/>
        <a:p>
          <a:endParaRPr lang="en-US"/>
        </a:p>
      </dgm:t>
    </dgm:pt>
    <dgm:pt modelId="{10E3521A-3790-4129-9720-F146D8656228}">
      <dgm:prSet phldrT="[Text]"/>
      <dgm:spPr/>
      <dgm:t>
        <a:bodyPr/>
        <a:lstStyle/>
        <a:p>
          <a:r>
            <a:rPr lang="sr-Latn-RS" b="1" dirty="0" smtClean="0">
              <a:solidFill>
                <a:schemeClr val="tx2"/>
              </a:solidFill>
            </a:rPr>
            <a:t>19</a:t>
          </a:r>
          <a:r>
            <a:rPr lang="sr-Latn-RS" dirty="0" smtClean="0">
              <a:solidFill>
                <a:schemeClr val="tx2"/>
              </a:solidFill>
            </a:rPr>
            <a:t> korisnika programa</a:t>
          </a:r>
          <a:endParaRPr lang="en-US" dirty="0">
            <a:solidFill>
              <a:schemeClr val="tx2"/>
            </a:solidFill>
          </a:endParaRPr>
        </a:p>
      </dgm:t>
    </dgm:pt>
    <dgm:pt modelId="{DB937088-8BC1-4F9A-AE08-6DF388B173B2}" type="parTrans" cxnId="{6530C1B3-0187-4C34-9940-012127DC0373}">
      <dgm:prSet/>
      <dgm:spPr/>
      <dgm:t>
        <a:bodyPr/>
        <a:lstStyle/>
        <a:p>
          <a:endParaRPr lang="en-US"/>
        </a:p>
      </dgm:t>
    </dgm:pt>
    <dgm:pt modelId="{71C1F426-EC7D-489B-A830-4E16D26E04F1}" type="sibTrans" cxnId="{6530C1B3-0187-4C34-9940-012127DC0373}">
      <dgm:prSet/>
      <dgm:spPr/>
      <dgm:t>
        <a:bodyPr/>
        <a:lstStyle/>
        <a:p>
          <a:endParaRPr lang="en-US"/>
        </a:p>
      </dgm:t>
    </dgm:pt>
    <dgm:pt modelId="{06413DB5-04AF-49EB-8927-05E4BA495C94}">
      <dgm:prSet phldrT="[Text]"/>
      <dgm:spPr/>
      <dgm:t>
        <a:bodyPr/>
        <a:lstStyle/>
        <a:p>
          <a:r>
            <a:rPr lang="sr-Latn-RS" b="1" dirty="0" smtClean="0">
              <a:solidFill>
                <a:schemeClr val="tx2"/>
              </a:solidFill>
            </a:rPr>
            <a:t>2020</a:t>
          </a:r>
          <a:r>
            <a:rPr lang="sr-Latn-RS" dirty="0" smtClean="0">
              <a:solidFill>
                <a:schemeClr val="tx2"/>
              </a:solidFill>
            </a:rPr>
            <a:t>.</a:t>
          </a:r>
          <a:r>
            <a:rPr lang="en-GB" dirty="0" smtClean="0">
              <a:solidFill>
                <a:schemeClr val="tx2"/>
              </a:solidFill>
            </a:rPr>
            <a:t> </a:t>
          </a:r>
          <a:r>
            <a:rPr lang="en-GB" b="1" dirty="0" err="1" smtClean="0">
              <a:solidFill>
                <a:schemeClr val="tx2"/>
              </a:solidFill>
            </a:rPr>
            <a:t>godina</a:t>
          </a:r>
          <a:endParaRPr lang="en-GB" b="1" dirty="0" smtClean="0">
            <a:solidFill>
              <a:schemeClr val="tx2"/>
            </a:solidFill>
          </a:endParaRPr>
        </a:p>
        <a:p>
          <a:r>
            <a:rPr lang="en-GB" u="sng" dirty="0" smtClean="0">
              <a:solidFill>
                <a:schemeClr val="tx2"/>
              </a:solidFill>
            </a:rPr>
            <a:t>P</a:t>
          </a:r>
          <a:r>
            <a:rPr lang="sr-Latn-RS" u="sng" dirty="0" smtClean="0">
              <a:solidFill>
                <a:schemeClr val="tx2"/>
              </a:solidFill>
            </a:rPr>
            <a:t>rvi javni poziv</a:t>
          </a:r>
          <a:endParaRPr lang="en-US" u="sng" dirty="0">
            <a:solidFill>
              <a:schemeClr val="tx2"/>
            </a:solidFill>
          </a:endParaRPr>
        </a:p>
      </dgm:t>
    </dgm:pt>
    <dgm:pt modelId="{A599A5B4-DF3E-42B9-89BC-13B3F602C3F7}" type="parTrans" cxnId="{2EA11EF6-1317-4010-A2FD-B912BAA8C632}">
      <dgm:prSet/>
      <dgm:spPr/>
      <dgm:t>
        <a:bodyPr/>
        <a:lstStyle/>
        <a:p>
          <a:endParaRPr lang="en-US"/>
        </a:p>
      </dgm:t>
    </dgm:pt>
    <dgm:pt modelId="{452BDE21-12B6-47F2-A3CB-E9578200ADCE}" type="sibTrans" cxnId="{2EA11EF6-1317-4010-A2FD-B912BAA8C632}">
      <dgm:prSet/>
      <dgm:spPr/>
      <dgm:t>
        <a:bodyPr/>
        <a:lstStyle/>
        <a:p>
          <a:endParaRPr lang="en-US"/>
        </a:p>
      </dgm:t>
    </dgm:pt>
    <dgm:pt modelId="{8E58ED64-9B55-4469-9E6D-0DB73FEDA26D}">
      <dgm:prSet phldrT="[Text]"/>
      <dgm:spPr/>
      <dgm:t>
        <a:bodyPr/>
        <a:lstStyle/>
        <a:p>
          <a:r>
            <a:rPr lang="sr-Latn-RS" b="1" dirty="0" smtClean="0">
              <a:solidFill>
                <a:schemeClr val="tx2"/>
              </a:solidFill>
            </a:rPr>
            <a:t>13</a:t>
          </a:r>
          <a:r>
            <a:rPr lang="sr-Latn-RS" dirty="0" smtClean="0">
              <a:solidFill>
                <a:schemeClr val="tx2"/>
              </a:solidFill>
            </a:rPr>
            <a:t> urađenih dijagnostika</a:t>
          </a:r>
          <a:endParaRPr lang="en-US" dirty="0">
            <a:solidFill>
              <a:schemeClr val="tx2"/>
            </a:solidFill>
          </a:endParaRPr>
        </a:p>
      </dgm:t>
    </dgm:pt>
    <dgm:pt modelId="{C9314505-4FBB-4DA5-B157-09F0C9C567CB}" type="parTrans" cxnId="{2503DD3B-FDAA-4E8C-A02A-06A831A08776}">
      <dgm:prSet/>
      <dgm:spPr/>
      <dgm:t>
        <a:bodyPr/>
        <a:lstStyle/>
        <a:p>
          <a:endParaRPr lang="en-US"/>
        </a:p>
      </dgm:t>
    </dgm:pt>
    <dgm:pt modelId="{036122F3-B01C-4C25-9A43-A1ADFB7B7DE1}" type="sibTrans" cxnId="{2503DD3B-FDAA-4E8C-A02A-06A831A08776}">
      <dgm:prSet/>
      <dgm:spPr/>
      <dgm:t>
        <a:bodyPr/>
        <a:lstStyle/>
        <a:p>
          <a:endParaRPr lang="en-US"/>
        </a:p>
      </dgm:t>
    </dgm:pt>
    <dgm:pt modelId="{8A1A7DFE-E31D-4285-BAD6-90AC785C8AD8}">
      <dgm:prSet phldrT="[Text]"/>
      <dgm:spPr/>
      <dgm:t>
        <a:bodyPr/>
        <a:lstStyle/>
        <a:p>
          <a:r>
            <a:rPr lang="sr-Latn-RS" b="1" dirty="0" smtClean="0">
              <a:solidFill>
                <a:schemeClr val="tx2"/>
              </a:solidFill>
            </a:rPr>
            <a:t>2020.</a:t>
          </a:r>
          <a:r>
            <a:rPr lang="en-GB" b="1" dirty="0" smtClean="0">
              <a:solidFill>
                <a:schemeClr val="tx2"/>
              </a:solidFill>
            </a:rPr>
            <a:t> </a:t>
          </a:r>
          <a:r>
            <a:rPr lang="en-GB" b="1" dirty="0" err="1" smtClean="0">
              <a:solidFill>
                <a:schemeClr val="tx2"/>
              </a:solidFill>
            </a:rPr>
            <a:t>godina</a:t>
          </a:r>
          <a:endParaRPr lang="en-GB" b="1" dirty="0" smtClean="0">
            <a:solidFill>
              <a:schemeClr val="tx2"/>
            </a:solidFill>
          </a:endParaRPr>
        </a:p>
        <a:p>
          <a:r>
            <a:rPr lang="en-GB" u="sng" dirty="0" smtClean="0">
              <a:solidFill>
                <a:schemeClr val="tx2"/>
              </a:solidFill>
            </a:rPr>
            <a:t>D</a:t>
          </a:r>
          <a:r>
            <a:rPr lang="sr-Latn-RS" u="sng" dirty="0" smtClean="0">
              <a:solidFill>
                <a:schemeClr val="tx2"/>
              </a:solidFill>
            </a:rPr>
            <a:t>rugi javni poziv</a:t>
          </a:r>
          <a:endParaRPr lang="en-US" u="sng" dirty="0">
            <a:solidFill>
              <a:schemeClr val="tx2"/>
            </a:solidFill>
          </a:endParaRPr>
        </a:p>
      </dgm:t>
    </dgm:pt>
    <dgm:pt modelId="{CC296CDB-0134-4CC5-91A1-41346D092F46}" type="parTrans" cxnId="{E7CD0F3F-1C76-4A1A-AE0B-851DF7303717}">
      <dgm:prSet/>
      <dgm:spPr/>
      <dgm:t>
        <a:bodyPr/>
        <a:lstStyle/>
        <a:p>
          <a:endParaRPr lang="en-US"/>
        </a:p>
      </dgm:t>
    </dgm:pt>
    <dgm:pt modelId="{0B363AD4-DB88-4AC7-8344-31726D8B9803}" type="sibTrans" cxnId="{E7CD0F3F-1C76-4A1A-AE0B-851DF7303717}">
      <dgm:prSet/>
      <dgm:spPr/>
      <dgm:t>
        <a:bodyPr/>
        <a:lstStyle/>
        <a:p>
          <a:endParaRPr lang="en-US"/>
        </a:p>
      </dgm:t>
    </dgm:pt>
    <dgm:pt modelId="{C0E35211-72A3-459B-94DB-7825FB4FEE43}">
      <dgm:prSet phldrT="[Text]"/>
      <dgm:spPr/>
      <dgm:t>
        <a:bodyPr/>
        <a:lstStyle/>
        <a:p>
          <a:r>
            <a:rPr lang="sr-Latn-RS" b="1" dirty="0" smtClean="0">
              <a:solidFill>
                <a:schemeClr val="tx2"/>
              </a:solidFill>
            </a:rPr>
            <a:t>15</a:t>
          </a:r>
          <a:r>
            <a:rPr lang="sr-Latn-RS" dirty="0" smtClean="0">
              <a:solidFill>
                <a:schemeClr val="tx2"/>
              </a:solidFill>
            </a:rPr>
            <a:t> prijava</a:t>
          </a:r>
          <a:endParaRPr lang="en-US" dirty="0">
            <a:solidFill>
              <a:schemeClr val="tx2"/>
            </a:solidFill>
          </a:endParaRPr>
        </a:p>
      </dgm:t>
    </dgm:pt>
    <dgm:pt modelId="{CBB4BB42-CC71-445C-8066-D8FCD31DA3E9}" type="parTrans" cxnId="{F1E9CADD-98DD-4318-850F-9ECEB1FD0C20}">
      <dgm:prSet/>
      <dgm:spPr/>
      <dgm:t>
        <a:bodyPr/>
        <a:lstStyle/>
        <a:p>
          <a:endParaRPr lang="en-US"/>
        </a:p>
      </dgm:t>
    </dgm:pt>
    <dgm:pt modelId="{097E048A-C5DE-4FD1-AAA5-D898180DFD65}" type="sibTrans" cxnId="{F1E9CADD-98DD-4318-850F-9ECEB1FD0C20}">
      <dgm:prSet/>
      <dgm:spPr/>
      <dgm:t>
        <a:bodyPr/>
        <a:lstStyle/>
        <a:p>
          <a:endParaRPr lang="en-US"/>
        </a:p>
      </dgm:t>
    </dgm:pt>
    <dgm:pt modelId="{7278CB41-36F8-471B-A51C-8CDA50978604}">
      <dgm:prSet phldrT="[Text]"/>
      <dgm:spPr/>
      <dgm:t>
        <a:bodyPr/>
        <a:lstStyle/>
        <a:p>
          <a:r>
            <a:rPr lang="sr-Latn-RS" b="1" dirty="0" smtClean="0">
              <a:solidFill>
                <a:schemeClr val="tx2"/>
              </a:solidFill>
            </a:rPr>
            <a:t>27</a:t>
          </a:r>
          <a:r>
            <a:rPr lang="sr-Latn-RS" dirty="0" smtClean="0">
              <a:solidFill>
                <a:schemeClr val="tx2"/>
              </a:solidFill>
            </a:rPr>
            <a:t> podržanih aktivnosti (ulaganje u materijalnu imovinu 19, konsultantska podrška 8)</a:t>
          </a:r>
          <a:endParaRPr lang="en-US" dirty="0">
            <a:solidFill>
              <a:schemeClr val="tx2"/>
            </a:solidFill>
          </a:endParaRPr>
        </a:p>
      </dgm:t>
    </dgm:pt>
    <dgm:pt modelId="{C4E17422-A423-4FEA-8121-26DDBE20A9D0}" type="parTrans" cxnId="{6869D7D9-F94E-42F8-89BF-B818AFD2C27B}">
      <dgm:prSet/>
      <dgm:spPr/>
      <dgm:t>
        <a:bodyPr/>
        <a:lstStyle/>
        <a:p>
          <a:endParaRPr lang="en-US"/>
        </a:p>
      </dgm:t>
    </dgm:pt>
    <dgm:pt modelId="{D4FABEA2-E7CE-44FE-9322-6D22237BAB63}" type="sibTrans" cxnId="{6869D7D9-F94E-42F8-89BF-B818AFD2C27B}">
      <dgm:prSet/>
      <dgm:spPr/>
      <dgm:t>
        <a:bodyPr/>
        <a:lstStyle/>
        <a:p>
          <a:endParaRPr lang="en-US"/>
        </a:p>
      </dgm:t>
    </dgm:pt>
    <dgm:pt modelId="{0AB7A589-CD8F-4228-B3FA-BF95B8747AAA}">
      <dgm:prSet phldrT="[Text]"/>
      <dgm:spPr/>
      <dgm:t>
        <a:bodyPr/>
        <a:lstStyle/>
        <a:p>
          <a:r>
            <a:rPr lang="sr-Latn-RS" dirty="0" smtClean="0">
              <a:solidFill>
                <a:schemeClr val="tx2"/>
              </a:solidFill>
            </a:rPr>
            <a:t>Ugovoreno </a:t>
          </a:r>
          <a:r>
            <a:rPr lang="en-US" b="1" i="0" u="none" dirty="0" smtClean="0">
              <a:solidFill>
                <a:schemeClr val="tx2"/>
              </a:solidFill>
            </a:rPr>
            <a:t>317.895.618</a:t>
          </a:r>
          <a:r>
            <a:rPr lang="sr-Latn-RS" b="1" i="0" u="none" dirty="0" smtClean="0">
              <a:solidFill>
                <a:schemeClr val="tx2"/>
              </a:solidFill>
            </a:rPr>
            <a:t> rsd </a:t>
          </a:r>
          <a:r>
            <a:rPr lang="sr-Latn-RS" b="0" i="0" u="none" dirty="0" smtClean="0">
              <a:solidFill>
                <a:schemeClr val="tx2"/>
              </a:solidFill>
            </a:rPr>
            <a:t>za isplatu</a:t>
          </a:r>
          <a:endParaRPr lang="en-US" dirty="0">
            <a:solidFill>
              <a:schemeClr val="tx2"/>
            </a:solidFill>
          </a:endParaRPr>
        </a:p>
      </dgm:t>
    </dgm:pt>
    <dgm:pt modelId="{8267329D-DCF3-4266-9C55-081E88CE1607}" type="parTrans" cxnId="{7369ED0B-CCFC-4DB5-8CE4-E444397FAE90}">
      <dgm:prSet/>
      <dgm:spPr/>
      <dgm:t>
        <a:bodyPr/>
        <a:lstStyle/>
        <a:p>
          <a:endParaRPr lang="en-US"/>
        </a:p>
      </dgm:t>
    </dgm:pt>
    <dgm:pt modelId="{A31A07A5-89A3-4927-987A-E80A05F67C8B}" type="sibTrans" cxnId="{7369ED0B-CCFC-4DB5-8CE4-E444397FAE90}">
      <dgm:prSet/>
      <dgm:spPr/>
      <dgm:t>
        <a:bodyPr/>
        <a:lstStyle/>
        <a:p>
          <a:endParaRPr lang="en-US"/>
        </a:p>
      </dgm:t>
    </dgm:pt>
    <dgm:pt modelId="{AFF2845C-C085-42EB-AC2A-F8B5250527D0}">
      <dgm:prSet phldrT="[Text]"/>
      <dgm:spPr/>
      <dgm:t>
        <a:bodyPr/>
        <a:lstStyle/>
        <a:p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3A60C746-76EA-4F2A-B059-6DFA01E8B917}" type="parTrans" cxnId="{4D2CF163-168C-4A51-87B7-7E66110DC790}">
      <dgm:prSet/>
      <dgm:spPr/>
      <dgm:t>
        <a:bodyPr/>
        <a:lstStyle/>
        <a:p>
          <a:endParaRPr lang="en-US"/>
        </a:p>
      </dgm:t>
    </dgm:pt>
    <dgm:pt modelId="{B89946CD-584F-4367-BB8C-9DC614AC4050}" type="sibTrans" cxnId="{4D2CF163-168C-4A51-87B7-7E66110DC790}">
      <dgm:prSet/>
      <dgm:spPr/>
      <dgm:t>
        <a:bodyPr/>
        <a:lstStyle/>
        <a:p>
          <a:endParaRPr lang="en-US"/>
        </a:p>
      </dgm:t>
    </dgm:pt>
    <dgm:pt modelId="{FBA856E6-8FD3-430D-B110-A59A87B7BA12}">
      <dgm:prSet phldrT="[Text]"/>
      <dgm:spPr/>
      <dgm:t>
        <a:bodyPr/>
        <a:lstStyle/>
        <a:p>
          <a:r>
            <a:rPr lang="sr-Latn-RS" b="1" dirty="0" smtClean="0">
              <a:solidFill>
                <a:schemeClr val="tx2"/>
              </a:solidFill>
            </a:rPr>
            <a:t>21</a:t>
          </a:r>
          <a:r>
            <a:rPr lang="sr-Latn-RS" dirty="0" smtClean="0">
              <a:solidFill>
                <a:schemeClr val="tx2"/>
              </a:solidFill>
            </a:rPr>
            <a:t> verifikacija realizovanih aktivnosti</a:t>
          </a:r>
          <a:endParaRPr lang="en-US" dirty="0">
            <a:solidFill>
              <a:schemeClr val="tx2"/>
            </a:solidFill>
          </a:endParaRPr>
        </a:p>
      </dgm:t>
    </dgm:pt>
    <dgm:pt modelId="{B10B3A71-C09D-492B-AB09-F500CC9702B7}" type="parTrans" cxnId="{A4799C24-72FF-4D0D-BDE1-E5A84C319C8A}">
      <dgm:prSet/>
      <dgm:spPr/>
      <dgm:t>
        <a:bodyPr/>
        <a:lstStyle/>
        <a:p>
          <a:endParaRPr lang="en-US"/>
        </a:p>
      </dgm:t>
    </dgm:pt>
    <dgm:pt modelId="{5E4AAEF6-4878-4245-BF71-297DD4710086}" type="sibTrans" cxnId="{A4799C24-72FF-4D0D-BDE1-E5A84C319C8A}">
      <dgm:prSet/>
      <dgm:spPr/>
      <dgm:t>
        <a:bodyPr/>
        <a:lstStyle/>
        <a:p>
          <a:endParaRPr lang="en-US"/>
        </a:p>
      </dgm:t>
    </dgm:pt>
    <dgm:pt modelId="{B83A06B1-88E6-4DE1-B309-2D0BCEF825EA}">
      <dgm:prSet phldrT="[Text]"/>
      <dgm:spPr/>
      <dgm:t>
        <a:bodyPr/>
        <a:lstStyle/>
        <a:p>
          <a:r>
            <a:rPr lang="sr-Latn-RS" b="1" dirty="0" smtClean="0">
              <a:solidFill>
                <a:schemeClr val="tx2"/>
              </a:solidFill>
            </a:rPr>
            <a:t>27</a:t>
          </a:r>
          <a:r>
            <a:rPr lang="sr-Latn-RS" dirty="0" smtClean="0">
              <a:solidFill>
                <a:schemeClr val="tx2"/>
              </a:solidFill>
            </a:rPr>
            <a:t> aktivnosti odobrene nakon dijagnostike poslovnih performansi</a:t>
          </a:r>
          <a:endParaRPr lang="en-US" dirty="0">
            <a:solidFill>
              <a:schemeClr val="tx2"/>
            </a:solidFill>
          </a:endParaRPr>
        </a:p>
      </dgm:t>
    </dgm:pt>
    <dgm:pt modelId="{EA6D2E3E-A710-4667-A95A-12F233B19512}" type="parTrans" cxnId="{62476FE9-2881-425F-95A3-416E5127BB68}">
      <dgm:prSet/>
      <dgm:spPr/>
      <dgm:t>
        <a:bodyPr/>
        <a:lstStyle/>
        <a:p>
          <a:endParaRPr lang="en-US"/>
        </a:p>
      </dgm:t>
    </dgm:pt>
    <dgm:pt modelId="{7C046B8E-B296-4A7F-8990-74809CEB080D}" type="sibTrans" cxnId="{62476FE9-2881-425F-95A3-416E5127BB68}">
      <dgm:prSet/>
      <dgm:spPr/>
      <dgm:t>
        <a:bodyPr/>
        <a:lstStyle/>
        <a:p>
          <a:endParaRPr lang="en-US"/>
        </a:p>
      </dgm:t>
    </dgm:pt>
    <dgm:pt modelId="{8CD4258B-63D8-4BA3-9AF7-CEF4D934E496}">
      <dgm:prSet phldrT="[Text]"/>
      <dgm:spPr/>
      <dgm:t>
        <a:bodyPr/>
        <a:lstStyle/>
        <a:p>
          <a:r>
            <a:rPr lang="sr-Latn-RS" dirty="0" smtClean="0">
              <a:solidFill>
                <a:schemeClr val="tx2"/>
              </a:solidFill>
            </a:rPr>
            <a:t>Raspoloživi budžet </a:t>
          </a:r>
          <a:r>
            <a:rPr lang="sr-Latn-RS" b="1" dirty="0" smtClean="0">
              <a:solidFill>
                <a:schemeClr val="tx2"/>
              </a:solidFill>
            </a:rPr>
            <a:t>200.000.000 rsd</a:t>
          </a:r>
          <a:endParaRPr lang="en-US" b="1" dirty="0">
            <a:solidFill>
              <a:schemeClr val="tx2"/>
            </a:solidFill>
          </a:endParaRPr>
        </a:p>
      </dgm:t>
    </dgm:pt>
    <dgm:pt modelId="{1B210F78-5958-47EA-8B07-3BFE3AC6ED02}" type="parTrans" cxnId="{C43AEA89-7D28-4185-B9C9-3DB742F3E086}">
      <dgm:prSet/>
      <dgm:spPr/>
      <dgm:t>
        <a:bodyPr/>
        <a:lstStyle/>
        <a:p>
          <a:endParaRPr lang="en-US"/>
        </a:p>
      </dgm:t>
    </dgm:pt>
    <dgm:pt modelId="{004E95FC-07C5-4DAE-8E47-D2144ED1C581}" type="sibTrans" cxnId="{C43AEA89-7D28-4185-B9C9-3DB742F3E086}">
      <dgm:prSet/>
      <dgm:spPr/>
      <dgm:t>
        <a:bodyPr/>
        <a:lstStyle/>
        <a:p>
          <a:endParaRPr lang="en-US"/>
        </a:p>
      </dgm:t>
    </dgm:pt>
    <dgm:pt modelId="{BFD2A613-2CBC-49DC-8C83-F79FB113D243}">
      <dgm:prSet phldrT="[Text]"/>
      <dgm:spPr/>
      <dgm:t>
        <a:bodyPr/>
        <a:lstStyle/>
        <a:p>
          <a:r>
            <a:rPr lang="sr-Latn-RS" b="1" dirty="0" smtClean="0">
              <a:solidFill>
                <a:schemeClr val="tx2"/>
              </a:solidFill>
            </a:rPr>
            <a:t>12</a:t>
          </a:r>
          <a:r>
            <a:rPr lang="sr-Latn-RS" dirty="0" smtClean="0">
              <a:solidFill>
                <a:schemeClr val="tx2"/>
              </a:solidFill>
            </a:rPr>
            <a:t> članova radne grupe za dijagnostiku poslovnih performansi</a:t>
          </a:r>
          <a:endParaRPr lang="en-US" dirty="0">
            <a:solidFill>
              <a:schemeClr val="tx2"/>
            </a:solidFill>
          </a:endParaRPr>
        </a:p>
      </dgm:t>
    </dgm:pt>
    <dgm:pt modelId="{A422FC96-1C58-4D40-A6F6-82AF856BA7D5}" type="parTrans" cxnId="{4D0E9232-9E0A-404D-80E0-B38781900E5F}">
      <dgm:prSet/>
      <dgm:spPr/>
      <dgm:t>
        <a:bodyPr/>
        <a:lstStyle/>
        <a:p>
          <a:endParaRPr lang="en-US"/>
        </a:p>
      </dgm:t>
    </dgm:pt>
    <dgm:pt modelId="{6469C3A6-E473-4096-A7FE-32698DDD0AC4}" type="sibTrans" cxnId="{4D0E9232-9E0A-404D-80E0-B38781900E5F}">
      <dgm:prSet/>
      <dgm:spPr/>
      <dgm:t>
        <a:bodyPr/>
        <a:lstStyle/>
        <a:p>
          <a:endParaRPr lang="en-US"/>
        </a:p>
      </dgm:t>
    </dgm:pt>
    <dgm:pt modelId="{EC08285E-8E26-4118-B685-021456A48E4B}" type="pres">
      <dgm:prSet presAssocID="{D9255EE4-EB90-43A4-9E84-75497C0A5DC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1CED3C-2A40-4D0E-93F8-21BDFFCA1995}" type="pres">
      <dgm:prSet presAssocID="{E5941CCE-7911-4E8E-8934-709A4C8F493E}" presName="composite" presStyleCnt="0"/>
      <dgm:spPr/>
      <dgm:t>
        <a:bodyPr/>
        <a:lstStyle/>
        <a:p>
          <a:endParaRPr lang="en-US"/>
        </a:p>
      </dgm:t>
    </dgm:pt>
    <dgm:pt modelId="{1CCFCC97-5528-47ED-9FFE-4050316C992A}" type="pres">
      <dgm:prSet presAssocID="{E5941CCE-7911-4E8E-8934-709A4C8F493E}" presName="BackAccent" presStyleLbl="bgShp" presStyleIdx="0" presStyleCnt="3"/>
      <dgm:spPr/>
      <dgm:t>
        <a:bodyPr/>
        <a:lstStyle/>
        <a:p>
          <a:endParaRPr lang="en-US"/>
        </a:p>
      </dgm:t>
    </dgm:pt>
    <dgm:pt modelId="{1B03D293-FA49-436B-8BEF-100DCEA834D7}" type="pres">
      <dgm:prSet presAssocID="{E5941CCE-7911-4E8E-8934-709A4C8F493E}" presName="Accent" presStyleLbl="alignNode1" presStyleIdx="0" presStyleCnt="3"/>
      <dgm:spPr/>
      <dgm:t>
        <a:bodyPr/>
        <a:lstStyle/>
        <a:p>
          <a:endParaRPr lang="en-US"/>
        </a:p>
      </dgm:t>
    </dgm:pt>
    <dgm:pt modelId="{94D64E5D-6C0E-4913-989F-0841265F2E8F}" type="pres">
      <dgm:prSet presAssocID="{E5941CCE-7911-4E8E-8934-709A4C8F493E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C63F1-CFBC-4EE7-AC5E-FF80586CAF2F}" type="pres">
      <dgm:prSet presAssocID="{E5941CCE-7911-4E8E-8934-709A4C8F493E}" presName="Parent" presStyleLbl="revTx" presStyleIdx="1" presStyleCnt="6" custScaleX="72858" custScaleY="61589" custLinFactNeighborX="-15144" custLinFactNeighborY="-192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D9B46-01F4-48E6-8545-6E558FA37638}" type="pres">
      <dgm:prSet presAssocID="{64A0C6AD-4E5C-4AE6-BD10-7539C659D524}" presName="sibTrans" presStyleCnt="0"/>
      <dgm:spPr/>
      <dgm:t>
        <a:bodyPr/>
        <a:lstStyle/>
        <a:p>
          <a:endParaRPr lang="en-US"/>
        </a:p>
      </dgm:t>
    </dgm:pt>
    <dgm:pt modelId="{24A02A86-F011-4CFC-9597-A6CBB51E3D5C}" type="pres">
      <dgm:prSet presAssocID="{06413DB5-04AF-49EB-8927-05E4BA495C94}" presName="composite" presStyleCnt="0"/>
      <dgm:spPr/>
      <dgm:t>
        <a:bodyPr/>
        <a:lstStyle/>
        <a:p>
          <a:endParaRPr lang="en-US"/>
        </a:p>
      </dgm:t>
    </dgm:pt>
    <dgm:pt modelId="{4AE43374-72A0-4351-80EE-CC61C529BCB8}" type="pres">
      <dgm:prSet presAssocID="{06413DB5-04AF-49EB-8927-05E4BA495C94}" presName="BackAccent" presStyleLbl="bgShp" presStyleIdx="1" presStyleCnt="3"/>
      <dgm:spPr/>
      <dgm:t>
        <a:bodyPr/>
        <a:lstStyle/>
        <a:p>
          <a:endParaRPr lang="en-US"/>
        </a:p>
      </dgm:t>
    </dgm:pt>
    <dgm:pt modelId="{49B89E04-101F-45CE-B188-B9383B588B8A}" type="pres">
      <dgm:prSet presAssocID="{06413DB5-04AF-49EB-8927-05E4BA495C94}" presName="Accent" presStyleLbl="alignNode1" presStyleIdx="1" presStyleCnt="3"/>
      <dgm:spPr/>
      <dgm:t>
        <a:bodyPr/>
        <a:lstStyle/>
        <a:p>
          <a:endParaRPr lang="en-US"/>
        </a:p>
      </dgm:t>
    </dgm:pt>
    <dgm:pt modelId="{16FF2F8A-7387-4625-9BDA-CC9EEFA16C26}" type="pres">
      <dgm:prSet presAssocID="{06413DB5-04AF-49EB-8927-05E4BA495C9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B1FEF-DF4A-43C3-AFEE-FC67C451D709}" type="pres">
      <dgm:prSet presAssocID="{06413DB5-04AF-49EB-8927-05E4BA495C9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875D4-E49E-4305-A565-ED968E616756}" type="pres">
      <dgm:prSet presAssocID="{452BDE21-12B6-47F2-A3CB-E9578200ADCE}" presName="sibTrans" presStyleCnt="0"/>
      <dgm:spPr/>
      <dgm:t>
        <a:bodyPr/>
        <a:lstStyle/>
        <a:p>
          <a:endParaRPr lang="en-US"/>
        </a:p>
      </dgm:t>
    </dgm:pt>
    <dgm:pt modelId="{957E2F9F-A3F0-4A72-B209-695A5E4DF432}" type="pres">
      <dgm:prSet presAssocID="{8A1A7DFE-E31D-4285-BAD6-90AC785C8AD8}" presName="composite" presStyleCnt="0"/>
      <dgm:spPr/>
      <dgm:t>
        <a:bodyPr/>
        <a:lstStyle/>
        <a:p>
          <a:endParaRPr lang="en-US"/>
        </a:p>
      </dgm:t>
    </dgm:pt>
    <dgm:pt modelId="{674FB934-AF4F-49C4-89A4-E4129F6524CA}" type="pres">
      <dgm:prSet presAssocID="{8A1A7DFE-E31D-4285-BAD6-90AC785C8AD8}" presName="BackAccent" presStyleLbl="bgShp" presStyleIdx="2" presStyleCnt="3"/>
      <dgm:spPr/>
      <dgm:t>
        <a:bodyPr/>
        <a:lstStyle/>
        <a:p>
          <a:endParaRPr lang="en-US"/>
        </a:p>
      </dgm:t>
    </dgm:pt>
    <dgm:pt modelId="{364A61B5-8267-4C00-B384-F053D04326BD}" type="pres">
      <dgm:prSet presAssocID="{8A1A7DFE-E31D-4285-BAD6-90AC785C8AD8}" presName="Accent" presStyleLbl="alignNode1" presStyleIdx="2" presStyleCnt="3"/>
      <dgm:spPr/>
      <dgm:t>
        <a:bodyPr/>
        <a:lstStyle/>
        <a:p>
          <a:endParaRPr lang="en-US"/>
        </a:p>
      </dgm:t>
    </dgm:pt>
    <dgm:pt modelId="{8C83E6E4-584D-424F-A264-E357D87BFBFE}" type="pres">
      <dgm:prSet presAssocID="{8A1A7DFE-E31D-4285-BAD6-90AC785C8AD8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333B0-3D8D-4B7B-A961-D2911F973CE1}" type="pres">
      <dgm:prSet presAssocID="{8A1A7DFE-E31D-4285-BAD6-90AC785C8AD8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152C8-E0BC-4BF2-9BC5-8F621923E85F}" type="presOf" srcId="{0AB7A589-CD8F-4228-B3FA-BF95B8747AAA}" destId="{94D64E5D-6C0E-4913-989F-0841265F2E8F}" srcOrd="0" destOrd="3" presId="urn:microsoft.com/office/officeart/2008/layout/IncreasingCircleProcess"/>
    <dgm:cxn modelId="{C8DD52BB-CA3C-44A5-B5C8-00AE19C1AAEB}" type="presOf" srcId="{8A1A7DFE-E31D-4285-BAD6-90AC785C8AD8}" destId="{5A8333B0-3D8D-4B7B-A961-D2911F973CE1}" srcOrd="0" destOrd="0" presId="urn:microsoft.com/office/officeart/2008/layout/IncreasingCircleProcess"/>
    <dgm:cxn modelId="{BE72B98A-EE87-454A-8611-77760B082F74}" type="presOf" srcId="{06413DB5-04AF-49EB-8927-05E4BA495C94}" destId="{5FEB1FEF-DF4A-43C3-AFEE-FC67C451D709}" srcOrd="0" destOrd="0" presId="urn:microsoft.com/office/officeart/2008/layout/IncreasingCircleProcess"/>
    <dgm:cxn modelId="{2EA11EF6-1317-4010-A2FD-B912BAA8C632}" srcId="{D9255EE4-EB90-43A4-9E84-75497C0A5DCE}" destId="{06413DB5-04AF-49EB-8927-05E4BA495C94}" srcOrd="1" destOrd="0" parTransId="{A599A5B4-DF3E-42B9-89BC-13B3F602C3F7}" sibTransId="{452BDE21-12B6-47F2-A3CB-E9578200ADCE}"/>
    <dgm:cxn modelId="{2503DD3B-FDAA-4E8C-A02A-06A831A08776}" srcId="{06413DB5-04AF-49EB-8927-05E4BA495C94}" destId="{8E58ED64-9B55-4469-9E6D-0DB73FEDA26D}" srcOrd="0" destOrd="0" parTransId="{C9314505-4FBB-4DA5-B157-09F0C9C567CB}" sibTransId="{036122F3-B01C-4C25-9A43-A1ADFB7B7DE1}"/>
    <dgm:cxn modelId="{A4799C24-72FF-4D0D-BDE1-E5A84C319C8A}" srcId="{E5941CCE-7911-4E8E-8934-709A4C8F493E}" destId="{FBA856E6-8FD3-430D-B110-A59A87B7BA12}" srcOrd="2" destOrd="0" parTransId="{B10B3A71-C09D-492B-AB09-F500CC9702B7}" sibTransId="{5E4AAEF6-4878-4245-BF71-297DD4710086}"/>
    <dgm:cxn modelId="{7369ED0B-CCFC-4DB5-8CE4-E444397FAE90}" srcId="{E5941CCE-7911-4E8E-8934-709A4C8F493E}" destId="{0AB7A589-CD8F-4228-B3FA-BF95B8747AAA}" srcOrd="3" destOrd="0" parTransId="{8267329D-DCF3-4266-9C55-081E88CE1607}" sibTransId="{A31A07A5-89A3-4927-987A-E80A05F67C8B}"/>
    <dgm:cxn modelId="{4D2CF163-168C-4A51-87B7-7E66110DC790}" srcId="{06413DB5-04AF-49EB-8927-05E4BA495C94}" destId="{AFF2845C-C085-42EB-AC2A-F8B5250527D0}" srcOrd="3" destOrd="0" parTransId="{3A60C746-76EA-4F2A-B059-6DFA01E8B917}" sibTransId="{B89946CD-584F-4367-BB8C-9DC614AC4050}"/>
    <dgm:cxn modelId="{F1E9CADD-98DD-4318-850F-9ECEB1FD0C20}" srcId="{8A1A7DFE-E31D-4285-BAD6-90AC785C8AD8}" destId="{C0E35211-72A3-459B-94DB-7825FB4FEE43}" srcOrd="0" destOrd="0" parTransId="{CBB4BB42-CC71-445C-8066-D8FCD31DA3E9}" sibTransId="{097E048A-C5DE-4FD1-AAA5-D898180DFD65}"/>
    <dgm:cxn modelId="{C43AEA89-7D28-4185-B9C9-3DB742F3E086}" srcId="{8A1A7DFE-E31D-4285-BAD6-90AC785C8AD8}" destId="{8CD4258B-63D8-4BA3-9AF7-CEF4D934E496}" srcOrd="1" destOrd="0" parTransId="{1B210F78-5958-47EA-8B07-3BFE3AC6ED02}" sibTransId="{004E95FC-07C5-4DAE-8E47-D2144ED1C581}"/>
    <dgm:cxn modelId="{8D2D1F67-4D27-43D6-977F-02B419A4814B}" type="presOf" srcId="{AFF2845C-C085-42EB-AC2A-F8B5250527D0}" destId="{16FF2F8A-7387-4625-9BDA-CC9EEFA16C26}" srcOrd="0" destOrd="3" presId="urn:microsoft.com/office/officeart/2008/layout/IncreasingCircleProcess"/>
    <dgm:cxn modelId="{A2F225A7-2266-4ABA-8D51-222F0F41E61F}" type="presOf" srcId="{7278CB41-36F8-471B-A51C-8CDA50978604}" destId="{94D64E5D-6C0E-4913-989F-0841265F2E8F}" srcOrd="0" destOrd="1" presId="urn:microsoft.com/office/officeart/2008/layout/IncreasingCircleProcess"/>
    <dgm:cxn modelId="{E7CD0F3F-1C76-4A1A-AE0B-851DF7303717}" srcId="{D9255EE4-EB90-43A4-9E84-75497C0A5DCE}" destId="{8A1A7DFE-E31D-4285-BAD6-90AC785C8AD8}" srcOrd="2" destOrd="0" parTransId="{CC296CDB-0134-4CC5-91A1-41346D092F46}" sibTransId="{0B363AD4-DB88-4AC7-8344-31726D8B9803}"/>
    <dgm:cxn modelId="{C0506A43-3EC5-4257-B00E-376DDF3890D8}" type="presOf" srcId="{10E3521A-3790-4129-9720-F146D8656228}" destId="{94D64E5D-6C0E-4913-989F-0841265F2E8F}" srcOrd="0" destOrd="0" presId="urn:microsoft.com/office/officeart/2008/layout/IncreasingCircleProcess"/>
    <dgm:cxn modelId="{B95D888B-12EC-46CB-9E58-B64DBE5DA335}" type="presOf" srcId="{8E58ED64-9B55-4469-9E6D-0DB73FEDA26D}" destId="{16FF2F8A-7387-4625-9BDA-CC9EEFA16C26}" srcOrd="0" destOrd="0" presId="urn:microsoft.com/office/officeart/2008/layout/IncreasingCircleProcess"/>
    <dgm:cxn modelId="{2FDB3A72-2732-4D8E-B904-3DE8A38986B2}" type="presOf" srcId="{8CD4258B-63D8-4BA3-9AF7-CEF4D934E496}" destId="{8C83E6E4-584D-424F-A264-E357D87BFBFE}" srcOrd="0" destOrd="1" presId="urn:microsoft.com/office/officeart/2008/layout/IncreasingCircleProcess"/>
    <dgm:cxn modelId="{C2D6EDEF-79E2-4E08-A8C3-21AB24935BC9}" type="presOf" srcId="{E5941CCE-7911-4E8E-8934-709A4C8F493E}" destId="{3B1C63F1-CFBC-4EE7-AC5E-FF80586CAF2F}" srcOrd="0" destOrd="0" presId="urn:microsoft.com/office/officeart/2008/layout/IncreasingCircleProcess"/>
    <dgm:cxn modelId="{B37A429B-E2A4-4185-AA4E-3534FE5B8E85}" type="presOf" srcId="{D9255EE4-EB90-43A4-9E84-75497C0A5DCE}" destId="{EC08285E-8E26-4118-B685-021456A48E4B}" srcOrd="0" destOrd="0" presId="urn:microsoft.com/office/officeart/2008/layout/IncreasingCircleProcess"/>
    <dgm:cxn modelId="{62476FE9-2881-425F-95A3-416E5127BB68}" srcId="{06413DB5-04AF-49EB-8927-05E4BA495C94}" destId="{B83A06B1-88E6-4DE1-B309-2D0BCEF825EA}" srcOrd="2" destOrd="0" parTransId="{EA6D2E3E-A710-4667-A95A-12F233B19512}" sibTransId="{7C046B8E-B296-4A7F-8990-74809CEB080D}"/>
    <dgm:cxn modelId="{5BFDE276-FE1D-4D0F-833A-5C41EDEA8CBC}" type="presOf" srcId="{BFD2A613-2CBC-49DC-8C83-F79FB113D243}" destId="{16FF2F8A-7387-4625-9BDA-CC9EEFA16C26}" srcOrd="0" destOrd="1" presId="urn:microsoft.com/office/officeart/2008/layout/IncreasingCircleProcess"/>
    <dgm:cxn modelId="{2C2A2F63-34AF-455A-A126-821A4DFE1E51}" type="presOf" srcId="{B83A06B1-88E6-4DE1-B309-2D0BCEF825EA}" destId="{16FF2F8A-7387-4625-9BDA-CC9EEFA16C26}" srcOrd="0" destOrd="2" presId="urn:microsoft.com/office/officeart/2008/layout/IncreasingCircleProcess"/>
    <dgm:cxn modelId="{4D0E9232-9E0A-404D-80E0-B38781900E5F}" srcId="{06413DB5-04AF-49EB-8927-05E4BA495C94}" destId="{BFD2A613-2CBC-49DC-8C83-F79FB113D243}" srcOrd="1" destOrd="0" parTransId="{A422FC96-1C58-4D40-A6F6-82AF856BA7D5}" sibTransId="{6469C3A6-E473-4096-A7FE-32698DDD0AC4}"/>
    <dgm:cxn modelId="{6869D7D9-F94E-42F8-89BF-B818AFD2C27B}" srcId="{E5941CCE-7911-4E8E-8934-709A4C8F493E}" destId="{7278CB41-36F8-471B-A51C-8CDA50978604}" srcOrd="1" destOrd="0" parTransId="{C4E17422-A423-4FEA-8121-26DDBE20A9D0}" sibTransId="{D4FABEA2-E7CE-44FE-9322-6D22237BAB63}"/>
    <dgm:cxn modelId="{F2CE2D4E-10E5-474F-8FC9-87CBACE044E1}" type="presOf" srcId="{C0E35211-72A3-459B-94DB-7825FB4FEE43}" destId="{8C83E6E4-584D-424F-A264-E357D87BFBFE}" srcOrd="0" destOrd="0" presId="urn:microsoft.com/office/officeart/2008/layout/IncreasingCircleProcess"/>
    <dgm:cxn modelId="{F8E8F662-24BC-403D-AFB5-E211241E9311}" type="presOf" srcId="{FBA856E6-8FD3-430D-B110-A59A87B7BA12}" destId="{94D64E5D-6C0E-4913-989F-0841265F2E8F}" srcOrd="0" destOrd="2" presId="urn:microsoft.com/office/officeart/2008/layout/IncreasingCircleProcess"/>
    <dgm:cxn modelId="{B29BA972-9DE8-4BA6-AEA3-4A3863048BE4}" srcId="{D9255EE4-EB90-43A4-9E84-75497C0A5DCE}" destId="{E5941CCE-7911-4E8E-8934-709A4C8F493E}" srcOrd="0" destOrd="0" parTransId="{43C88EC2-A049-467C-8D1B-EDD08D3F57F3}" sibTransId="{64A0C6AD-4E5C-4AE6-BD10-7539C659D524}"/>
    <dgm:cxn modelId="{6530C1B3-0187-4C34-9940-012127DC0373}" srcId="{E5941CCE-7911-4E8E-8934-709A4C8F493E}" destId="{10E3521A-3790-4129-9720-F146D8656228}" srcOrd="0" destOrd="0" parTransId="{DB937088-8BC1-4F9A-AE08-6DF388B173B2}" sibTransId="{71C1F426-EC7D-489B-A830-4E16D26E04F1}"/>
    <dgm:cxn modelId="{21E646E6-9EE1-4473-B95F-51771F9DD4F7}" type="presParOf" srcId="{EC08285E-8E26-4118-B685-021456A48E4B}" destId="{FF1CED3C-2A40-4D0E-93F8-21BDFFCA1995}" srcOrd="0" destOrd="0" presId="urn:microsoft.com/office/officeart/2008/layout/IncreasingCircleProcess"/>
    <dgm:cxn modelId="{87459851-7D9D-4873-A99F-87DA8288F16D}" type="presParOf" srcId="{FF1CED3C-2A40-4D0E-93F8-21BDFFCA1995}" destId="{1CCFCC97-5528-47ED-9FFE-4050316C992A}" srcOrd="0" destOrd="0" presId="urn:microsoft.com/office/officeart/2008/layout/IncreasingCircleProcess"/>
    <dgm:cxn modelId="{ECACBF6F-BEB5-4712-BE11-E26D1455E4E6}" type="presParOf" srcId="{FF1CED3C-2A40-4D0E-93F8-21BDFFCA1995}" destId="{1B03D293-FA49-436B-8BEF-100DCEA834D7}" srcOrd="1" destOrd="0" presId="urn:microsoft.com/office/officeart/2008/layout/IncreasingCircleProcess"/>
    <dgm:cxn modelId="{EDEF618B-A5C5-4C10-B88A-6DD2748235A1}" type="presParOf" srcId="{FF1CED3C-2A40-4D0E-93F8-21BDFFCA1995}" destId="{94D64E5D-6C0E-4913-989F-0841265F2E8F}" srcOrd="2" destOrd="0" presId="urn:microsoft.com/office/officeart/2008/layout/IncreasingCircleProcess"/>
    <dgm:cxn modelId="{36918433-581F-4189-B77D-4CC5076535F4}" type="presParOf" srcId="{FF1CED3C-2A40-4D0E-93F8-21BDFFCA1995}" destId="{3B1C63F1-CFBC-4EE7-AC5E-FF80586CAF2F}" srcOrd="3" destOrd="0" presId="urn:microsoft.com/office/officeart/2008/layout/IncreasingCircleProcess"/>
    <dgm:cxn modelId="{F70E7ABE-A75B-4792-A326-5D4E77705873}" type="presParOf" srcId="{EC08285E-8E26-4118-B685-021456A48E4B}" destId="{320D9B46-01F4-48E6-8545-6E558FA37638}" srcOrd="1" destOrd="0" presId="urn:microsoft.com/office/officeart/2008/layout/IncreasingCircleProcess"/>
    <dgm:cxn modelId="{1B034C91-559C-4AB5-95E8-38E461086A68}" type="presParOf" srcId="{EC08285E-8E26-4118-B685-021456A48E4B}" destId="{24A02A86-F011-4CFC-9597-A6CBB51E3D5C}" srcOrd="2" destOrd="0" presId="urn:microsoft.com/office/officeart/2008/layout/IncreasingCircleProcess"/>
    <dgm:cxn modelId="{907B7E89-4E7A-4B74-B0CE-989B0D8B3320}" type="presParOf" srcId="{24A02A86-F011-4CFC-9597-A6CBB51E3D5C}" destId="{4AE43374-72A0-4351-80EE-CC61C529BCB8}" srcOrd="0" destOrd="0" presId="urn:microsoft.com/office/officeart/2008/layout/IncreasingCircleProcess"/>
    <dgm:cxn modelId="{E4C052D7-E033-445B-B0B3-0DA5747FFF7C}" type="presParOf" srcId="{24A02A86-F011-4CFC-9597-A6CBB51E3D5C}" destId="{49B89E04-101F-45CE-B188-B9383B588B8A}" srcOrd="1" destOrd="0" presId="urn:microsoft.com/office/officeart/2008/layout/IncreasingCircleProcess"/>
    <dgm:cxn modelId="{9ACB1A77-8B96-4EA7-A6B3-AF0D736F3F97}" type="presParOf" srcId="{24A02A86-F011-4CFC-9597-A6CBB51E3D5C}" destId="{16FF2F8A-7387-4625-9BDA-CC9EEFA16C26}" srcOrd="2" destOrd="0" presId="urn:microsoft.com/office/officeart/2008/layout/IncreasingCircleProcess"/>
    <dgm:cxn modelId="{E68B4922-8931-41EE-9988-8A8998D491BF}" type="presParOf" srcId="{24A02A86-F011-4CFC-9597-A6CBB51E3D5C}" destId="{5FEB1FEF-DF4A-43C3-AFEE-FC67C451D709}" srcOrd="3" destOrd="0" presId="urn:microsoft.com/office/officeart/2008/layout/IncreasingCircleProcess"/>
    <dgm:cxn modelId="{40352BB7-6C12-4D55-8BB8-2303423DB117}" type="presParOf" srcId="{EC08285E-8E26-4118-B685-021456A48E4B}" destId="{011875D4-E49E-4305-A565-ED968E616756}" srcOrd="3" destOrd="0" presId="urn:microsoft.com/office/officeart/2008/layout/IncreasingCircleProcess"/>
    <dgm:cxn modelId="{D500520C-AD3E-4C87-B743-AFC34A1D7ED5}" type="presParOf" srcId="{EC08285E-8E26-4118-B685-021456A48E4B}" destId="{957E2F9F-A3F0-4A72-B209-695A5E4DF432}" srcOrd="4" destOrd="0" presId="urn:microsoft.com/office/officeart/2008/layout/IncreasingCircleProcess"/>
    <dgm:cxn modelId="{F9F72B57-3212-499B-BBE5-AA872729DAA8}" type="presParOf" srcId="{957E2F9F-A3F0-4A72-B209-695A5E4DF432}" destId="{674FB934-AF4F-49C4-89A4-E4129F6524CA}" srcOrd="0" destOrd="0" presId="urn:microsoft.com/office/officeart/2008/layout/IncreasingCircleProcess"/>
    <dgm:cxn modelId="{53721E49-6511-4C80-A74E-261C7AAEB6A6}" type="presParOf" srcId="{957E2F9F-A3F0-4A72-B209-695A5E4DF432}" destId="{364A61B5-8267-4C00-B384-F053D04326BD}" srcOrd="1" destOrd="0" presId="urn:microsoft.com/office/officeart/2008/layout/IncreasingCircleProcess"/>
    <dgm:cxn modelId="{D9E29D82-DDAD-458B-952C-10E564E6FA70}" type="presParOf" srcId="{957E2F9F-A3F0-4A72-B209-695A5E4DF432}" destId="{8C83E6E4-584D-424F-A264-E357D87BFBFE}" srcOrd="2" destOrd="0" presId="urn:microsoft.com/office/officeart/2008/layout/IncreasingCircleProcess"/>
    <dgm:cxn modelId="{E9280B3E-03D2-41F9-ADFE-E24CB9ADD007}" type="presParOf" srcId="{957E2F9F-A3F0-4A72-B209-695A5E4DF432}" destId="{5A8333B0-3D8D-4B7B-A961-D2911F973CE1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F438B1-08B6-44CD-BC1B-311E1B11C4A6}" type="doc">
      <dgm:prSet loTypeId="urn:microsoft.com/office/officeart/2008/layout/HexagonCluster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E8BF90-33FE-4898-B937-27E13B5B3765}">
      <dgm:prSet phldrT="[Text]" custT="1"/>
      <dgm:spPr/>
      <dgm:t>
        <a:bodyPr/>
        <a:lstStyle/>
        <a:p>
          <a:r>
            <a:rPr lang="sr-Latn-RS" sz="2400" b="1" dirty="0" smtClean="0">
              <a:solidFill>
                <a:schemeClr val="tx2">
                  <a:lumMod val="50000"/>
                </a:schemeClr>
              </a:solidFill>
            </a:rPr>
            <a:t>8.013 kontakta</a:t>
          </a:r>
          <a:endParaRPr lang="en-US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52E29EB0-D3E9-4608-B12A-1DE6320B18C5}" type="parTrans" cxnId="{F18A4208-920D-498D-A72B-CF51C634C81A}">
      <dgm:prSet/>
      <dgm:spPr/>
      <dgm:t>
        <a:bodyPr/>
        <a:lstStyle/>
        <a:p>
          <a:endParaRPr lang="en-US"/>
        </a:p>
      </dgm:t>
    </dgm:pt>
    <dgm:pt modelId="{7CC50A4C-E76F-4775-B8EB-37EAE19B5AD1}" type="sibTrans" cxnId="{F18A4208-920D-498D-A72B-CF51C634C81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E56A9F4-42C7-4FC1-8859-A28B8E7FEE2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>
                  <a:lumMod val="50000"/>
                </a:schemeClr>
              </a:solidFill>
            </a:rPr>
            <a:t>214 </a:t>
          </a:r>
          <a:r>
            <a:rPr lang="en-US" sz="2400" b="1" dirty="0" err="1" smtClean="0">
              <a:solidFill>
                <a:schemeClr val="tx2">
                  <a:lumMod val="50000"/>
                </a:schemeClr>
              </a:solidFill>
            </a:rPr>
            <a:t>izlaga</a:t>
          </a:r>
          <a:r>
            <a:rPr lang="sr-Latn-RS" sz="2400" b="1" dirty="0" smtClean="0">
              <a:solidFill>
                <a:schemeClr val="tx2">
                  <a:lumMod val="50000"/>
                </a:schemeClr>
              </a:solidFill>
            </a:rPr>
            <a:t>ča</a:t>
          </a:r>
          <a:endParaRPr lang="en-US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7667FF01-BD3F-4C1F-80F4-B5BDFA5B1BE2}" type="parTrans" cxnId="{65945471-6CA7-4C72-91A1-38E631631FB5}">
      <dgm:prSet/>
      <dgm:spPr/>
      <dgm:t>
        <a:bodyPr/>
        <a:lstStyle/>
        <a:p>
          <a:endParaRPr lang="en-US"/>
        </a:p>
      </dgm:t>
    </dgm:pt>
    <dgm:pt modelId="{B0D1E731-42B4-4493-90DE-758F237CFD70}" type="sibTrans" cxnId="{65945471-6CA7-4C72-91A1-38E631631FB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DC49C8B5-88EC-498A-BAA6-D9DC4F23BFB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>
                  <a:lumMod val="50000"/>
                </a:schemeClr>
              </a:solidFill>
            </a:rPr>
            <a:t>19 </a:t>
          </a:r>
          <a:r>
            <a:rPr lang="en-US" sz="2400" b="1" dirty="0" err="1" smtClean="0">
              <a:solidFill>
                <a:schemeClr val="tx2">
                  <a:lumMod val="50000"/>
                </a:schemeClr>
              </a:solidFill>
            </a:rPr>
            <a:t>sajmova</a:t>
          </a:r>
          <a:endParaRPr lang="en-US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9D0CF49A-4823-424B-BB32-21EFBF101BFF}" type="parTrans" cxnId="{7DE158EE-8BF0-43E2-8F46-4E5FA7822AEF}">
      <dgm:prSet/>
      <dgm:spPr/>
      <dgm:t>
        <a:bodyPr/>
        <a:lstStyle/>
        <a:p>
          <a:endParaRPr lang="en-US"/>
        </a:p>
      </dgm:t>
    </dgm:pt>
    <dgm:pt modelId="{045702E1-42BD-4FC8-8FB3-A68AAD2897D4}" type="sibTrans" cxnId="{7DE158EE-8BF0-43E2-8F46-4E5FA7822AE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C4020D71-35DE-46DD-866C-1614C9ABD565}" type="pres">
      <dgm:prSet presAssocID="{4FF438B1-08B6-44CD-BC1B-311E1B11C4A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ACBFCA2-47F5-407D-8F4F-15257A1DF613}" type="pres">
      <dgm:prSet presAssocID="{25E8BF90-33FE-4898-B937-27E13B5B3765}" presName="text1" presStyleCnt="0"/>
      <dgm:spPr/>
    </dgm:pt>
    <dgm:pt modelId="{9CA6B918-30F8-401E-8885-8B3F4C9897D4}" type="pres">
      <dgm:prSet presAssocID="{25E8BF90-33FE-4898-B937-27E13B5B376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44124-7107-48C0-921D-94BFF61E167B}" type="pres">
      <dgm:prSet presAssocID="{25E8BF90-33FE-4898-B937-27E13B5B3765}" presName="textaccent1" presStyleCnt="0"/>
      <dgm:spPr/>
    </dgm:pt>
    <dgm:pt modelId="{7435B304-06C1-4450-9B10-FE1712E20EBE}" type="pres">
      <dgm:prSet presAssocID="{25E8BF90-33FE-4898-B937-27E13B5B3765}" presName="accentRepeatNode" presStyleLbl="solidAlignAcc1" presStyleIdx="0" presStyleCnt="6"/>
      <dgm:spPr/>
    </dgm:pt>
    <dgm:pt modelId="{D3699FD0-BC24-4489-BED3-1AF2648C52EE}" type="pres">
      <dgm:prSet presAssocID="{7CC50A4C-E76F-4775-B8EB-37EAE19B5AD1}" presName="image1" presStyleCnt="0"/>
      <dgm:spPr/>
    </dgm:pt>
    <dgm:pt modelId="{6C08CBC7-E684-4C53-816F-A3AC1BAD2CB2}" type="pres">
      <dgm:prSet presAssocID="{7CC50A4C-E76F-4775-B8EB-37EAE19B5AD1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924E4FE0-3006-4DB1-9A47-B422E4A904DF}" type="pres">
      <dgm:prSet presAssocID="{7CC50A4C-E76F-4775-B8EB-37EAE19B5AD1}" presName="imageaccent1" presStyleCnt="0"/>
      <dgm:spPr/>
    </dgm:pt>
    <dgm:pt modelId="{4B8B1165-4827-4473-9B9B-C4AF15BB6257}" type="pres">
      <dgm:prSet presAssocID="{7CC50A4C-E76F-4775-B8EB-37EAE19B5AD1}" presName="accentRepeatNode" presStyleLbl="solidAlignAcc1" presStyleIdx="1" presStyleCnt="6"/>
      <dgm:spPr/>
    </dgm:pt>
    <dgm:pt modelId="{7F40CCCF-6584-4032-8A87-C005E8705F8C}" type="pres">
      <dgm:prSet presAssocID="{1E56A9F4-42C7-4FC1-8859-A28B8E7FEE25}" presName="text2" presStyleCnt="0"/>
      <dgm:spPr/>
    </dgm:pt>
    <dgm:pt modelId="{93B35E60-B065-4EF9-9EB0-F0B464BF7E28}" type="pres">
      <dgm:prSet presAssocID="{1E56A9F4-42C7-4FC1-8859-A28B8E7FEE2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99CBE-0761-4370-B1EE-0168ACC25690}" type="pres">
      <dgm:prSet presAssocID="{1E56A9F4-42C7-4FC1-8859-A28B8E7FEE25}" presName="textaccent2" presStyleCnt="0"/>
      <dgm:spPr/>
    </dgm:pt>
    <dgm:pt modelId="{4F497489-DB73-4DB9-889C-EFCD134CE29D}" type="pres">
      <dgm:prSet presAssocID="{1E56A9F4-42C7-4FC1-8859-A28B8E7FEE25}" presName="accentRepeatNode" presStyleLbl="solidAlignAcc1" presStyleIdx="2" presStyleCnt="6"/>
      <dgm:spPr/>
    </dgm:pt>
    <dgm:pt modelId="{72B76122-E9B7-496A-A006-ED8F5575CFEA}" type="pres">
      <dgm:prSet presAssocID="{B0D1E731-42B4-4493-90DE-758F237CFD70}" presName="image2" presStyleCnt="0"/>
      <dgm:spPr/>
    </dgm:pt>
    <dgm:pt modelId="{63105779-71FE-4FC4-8420-C0107F38C1BF}" type="pres">
      <dgm:prSet presAssocID="{B0D1E731-42B4-4493-90DE-758F237CFD70}" presName="imageRepeatNode" presStyleLbl="alignAcc1" presStyleIdx="1" presStyleCnt="3" custLinFactNeighborX="400" custLinFactNeighborY="-3554"/>
      <dgm:spPr/>
      <dgm:t>
        <a:bodyPr/>
        <a:lstStyle/>
        <a:p>
          <a:endParaRPr lang="en-US"/>
        </a:p>
      </dgm:t>
    </dgm:pt>
    <dgm:pt modelId="{B91A8CE5-0E22-4EE9-8D4C-89480E6F7E33}" type="pres">
      <dgm:prSet presAssocID="{B0D1E731-42B4-4493-90DE-758F237CFD70}" presName="imageaccent2" presStyleCnt="0"/>
      <dgm:spPr/>
    </dgm:pt>
    <dgm:pt modelId="{BC31FE61-65F3-4E0C-99BD-A8EB18C19234}" type="pres">
      <dgm:prSet presAssocID="{B0D1E731-42B4-4493-90DE-758F237CFD70}" presName="accentRepeatNode" presStyleLbl="solidAlignAcc1" presStyleIdx="3" presStyleCnt="6"/>
      <dgm:spPr/>
    </dgm:pt>
    <dgm:pt modelId="{F7842C67-B554-4FE9-A05D-A42FA963BA42}" type="pres">
      <dgm:prSet presAssocID="{DC49C8B5-88EC-498A-BAA6-D9DC4F23BFBD}" presName="text3" presStyleCnt="0"/>
      <dgm:spPr/>
    </dgm:pt>
    <dgm:pt modelId="{544474C9-A080-4F79-8FB1-54EE5031C167}" type="pres">
      <dgm:prSet presAssocID="{DC49C8B5-88EC-498A-BAA6-D9DC4F23BFBD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4F577-D4DC-47C3-8035-5A53536425A9}" type="pres">
      <dgm:prSet presAssocID="{DC49C8B5-88EC-498A-BAA6-D9DC4F23BFBD}" presName="textaccent3" presStyleCnt="0"/>
      <dgm:spPr/>
    </dgm:pt>
    <dgm:pt modelId="{D1C7587C-51AB-4608-A642-D5241E16CCF1}" type="pres">
      <dgm:prSet presAssocID="{DC49C8B5-88EC-498A-BAA6-D9DC4F23BFBD}" presName="accentRepeatNode" presStyleLbl="solidAlignAcc1" presStyleIdx="4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06C0F60-4547-47C8-9E7B-3D5D4B698DBA}" type="pres">
      <dgm:prSet presAssocID="{045702E1-42BD-4FC8-8FB3-A68AAD2897D4}" presName="image3" presStyleCnt="0"/>
      <dgm:spPr/>
    </dgm:pt>
    <dgm:pt modelId="{B11E6872-0EAB-49F7-AEAC-8C000BC69842}" type="pres">
      <dgm:prSet presAssocID="{045702E1-42BD-4FC8-8FB3-A68AAD2897D4}" presName="imageRepeatNode" presStyleLbl="alignAcc1" presStyleIdx="2" presStyleCnt="3" custScaleX="88951" custScaleY="84978" custLinFactNeighborX="1129" custLinFactNeighborY="7667"/>
      <dgm:spPr/>
      <dgm:t>
        <a:bodyPr/>
        <a:lstStyle/>
        <a:p>
          <a:endParaRPr lang="en-US"/>
        </a:p>
      </dgm:t>
    </dgm:pt>
    <dgm:pt modelId="{67981ABE-236E-429C-9749-38A74EB7FD06}" type="pres">
      <dgm:prSet presAssocID="{045702E1-42BD-4FC8-8FB3-A68AAD2897D4}" presName="imageaccent3" presStyleCnt="0"/>
      <dgm:spPr/>
    </dgm:pt>
    <dgm:pt modelId="{B650662B-012D-4BC7-B4D5-388B33D75BDB}" type="pres">
      <dgm:prSet presAssocID="{045702E1-42BD-4FC8-8FB3-A68AAD2897D4}" presName="accentRepeatNode" presStyleLbl="solidAlignAcc1" presStyleIdx="5" presStyleCnt="6"/>
      <dgm:spPr/>
    </dgm:pt>
  </dgm:ptLst>
  <dgm:cxnLst>
    <dgm:cxn modelId="{F18A4208-920D-498D-A72B-CF51C634C81A}" srcId="{4FF438B1-08B6-44CD-BC1B-311E1B11C4A6}" destId="{25E8BF90-33FE-4898-B937-27E13B5B3765}" srcOrd="0" destOrd="0" parTransId="{52E29EB0-D3E9-4608-B12A-1DE6320B18C5}" sibTransId="{7CC50A4C-E76F-4775-B8EB-37EAE19B5AD1}"/>
    <dgm:cxn modelId="{687255FA-7378-4F1A-ADA3-09F5F2D906F1}" type="presOf" srcId="{DC49C8B5-88EC-498A-BAA6-D9DC4F23BFBD}" destId="{544474C9-A080-4F79-8FB1-54EE5031C167}" srcOrd="0" destOrd="0" presId="urn:microsoft.com/office/officeart/2008/layout/HexagonCluster"/>
    <dgm:cxn modelId="{7DE158EE-8BF0-43E2-8F46-4E5FA7822AEF}" srcId="{4FF438B1-08B6-44CD-BC1B-311E1B11C4A6}" destId="{DC49C8B5-88EC-498A-BAA6-D9DC4F23BFBD}" srcOrd="2" destOrd="0" parTransId="{9D0CF49A-4823-424B-BB32-21EFBF101BFF}" sibTransId="{045702E1-42BD-4FC8-8FB3-A68AAD2897D4}"/>
    <dgm:cxn modelId="{5FAF037E-199E-400A-850E-DDC76B398346}" type="presOf" srcId="{4FF438B1-08B6-44CD-BC1B-311E1B11C4A6}" destId="{C4020D71-35DE-46DD-866C-1614C9ABD565}" srcOrd="0" destOrd="0" presId="urn:microsoft.com/office/officeart/2008/layout/HexagonCluster"/>
    <dgm:cxn modelId="{82823BE8-BB03-4994-BAF6-040F9815307A}" type="presOf" srcId="{045702E1-42BD-4FC8-8FB3-A68AAD2897D4}" destId="{B11E6872-0EAB-49F7-AEAC-8C000BC69842}" srcOrd="0" destOrd="0" presId="urn:microsoft.com/office/officeart/2008/layout/HexagonCluster"/>
    <dgm:cxn modelId="{65945471-6CA7-4C72-91A1-38E631631FB5}" srcId="{4FF438B1-08B6-44CD-BC1B-311E1B11C4A6}" destId="{1E56A9F4-42C7-4FC1-8859-A28B8E7FEE25}" srcOrd="1" destOrd="0" parTransId="{7667FF01-BD3F-4C1F-80F4-B5BDFA5B1BE2}" sibTransId="{B0D1E731-42B4-4493-90DE-758F237CFD70}"/>
    <dgm:cxn modelId="{81D70C0D-38D9-40D2-938C-B28C96ECC94A}" type="presOf" srcId="{B0D1E731-42B4-4493-90DE-758F237CFD70}" destId="{63105779-71FE-4FC4-8420-C0107F38C1BF}" srcOrd="0" destOrd="0" presId="urn:microsoft.com/office/officeart/2008/layout/HexagonCluster"/>
    <dgm:cxn modelId="{42501648-E945-4E47-8A62-F836314E72C7}" type="presOf" srcId="{25E8BF90-33FE-4898-B937-27E13B5B3765}" destId="{9CA6B918-30F8-401E-8885-8B3F4C9897D4}" srcOrd="0" destOrd="0" presId="urn:microsoft.com/office/officeart/2008/layout/HexagonCluster"/>
    <dgm:cxn modelId="{67AB8F20-710A-49AF-9789-1C83E5C0702F}" type="presOf" srcId="{1E56A9F4-42C7-4FC1-8859-A28B8E7FEE25}" destId="{93B35E60-B065-4EF9-9EB0-F0B464BF7E28}" srcOrd="0" destOrd="0" presId="urn:microsoft.com/office/officeart/2008/layout/HexagonCluster"/>
    <dgm:cxn modelId="{4ADF5070-65D5-4E62-8DBB-4ACD6014A6B8}" type="presOf" srcId="{7CC50A4C-E76F-4775-B8EB-37EAE19B5AD1}" destId="{6C08CBC7-E684-4C53-816F-A3AC1BAD2CB2}" srcOrd="0" destOrd="0" presId="urn:microsoft.com/office/officeart/2008/layout/HexagonCluster"/>
    <dgm:cxn modelId="{25CDC83C-9530-44BE-8D27-C2B283EC08D5}" type="presParOf" srcId="{C4020D71-35DE-46DD-866C-1614C9ABD565}" destId="{5ACBFCA2-47F5-407D-8F4F-15257A1DF613}" srcOrd="0" destOrd="0" presId="urn:microsoft.com/office/officeart/2008/layout/HexagonCluster"/>
    <dgm:cxn modelId="{4F1FAF54-461E-41F9-9DED-4F06B6B9E952}" type="presParOf" srcId="{5ACBFCA2-47F5-407D-8F4F-15257A1DF613}" destId="{9CA6B918-30F8-401E-8885-8B3F4C9897D4}" srcOrd="0" destOrd="0" presId="urn:microsoft.com/office/officeart/2008/layout/HexagonCluster"/>
    <dgm:cxn modelId="{484651A7-386D-4F39-A750-F64EEAE2B9AD}" type="presParOf" srcId="{C4020D71-35DE-46DD-866C-1614C9ABD565}" destId="{22644124-7107-48C0-921D-94BFF61E167B}" srcOrd="1" destOrd="0" presId="urn:microsoft.com/office/officeart/2008/layout/HexagonCluster"/>
    <dgm:cxn modelId="{D1D962AB-0AF5-464B-9B7D-0CDB29319CA4}" type="presParOf" srcId="{22644124-7107-48C0-921D-94BFF61E167B}" destId="{7435B304-06C1-4450-9B10-FE1712E20EBE}" srcOrd="0" destOrd="0" presId="urn:microsoft.com/office/officeart/2008/layout/HexagonCluster"/>
    <dgm:cxn modelId="{C54C4308-5886-4904-824C-4BADC7F87DA7}" type="presParOf" srcId="{C4020D71-35DE-46DD-866C-1614C9ABD565}" destId="{D3699FD0-BC24-4489-BED3-1AF2648C52EE}" srcOrd="2" destOrd="0" presId="urn:microsoft.com/office/officeart/2008/layout/HexagonCluster"/>
    <dgm:cxn modelId="{971FB9FB-60B8-43E1-8170-A1EB8416E2B7}" type="presParOf" srcId="{D3699FD0-BC24-4489-BED3-1AF2648C52EE}" destId="{6C08CBC7-E684-4C53-816F-A3AC1BAD2CB2}" srcOrd="0" destOrd="0" presId="urn:microsoft.com/office/officeart/2008/layout/HexagonCluster"/>
    <dgm:cxn modelId="{B20EFF6F-3139-4CB7-B343-223E0FA0C722}" type="presParOf" srcId="{C4020D71-35DE-46DD-866C-1614C9ABD565}" destId="{924E4FE0-3006-4DB1-9A47-B422E4A904DF}" srcOrd="3" destOrd="0" presId="urn:microsoft.com/office/officeart/2008/layout/HexagonCluster"/>
    <dgm:cxn modelId="{8D2C00EE-1750-4AE6-A843-90E846720068}" type="presParOf" srcId="{924E4FE0-3006-4DB1-9A47-B422E4A904DF}" destId="{4B8B1165-4827-4473-9B9B-C4AF15BB6257}" srcOrd="0" destOrd="0" presId="urn:microsoft.com/office/officeart/2008/layout/HexagonCluster"/>
    <dgm:cxn modelId="{F4ACE637-F420-4FA7-ACAE-CD8AD724BC6E}" type="presParOf" srcId="{C4020D71-35DE-46DD-866C-1614C9ABD565}" destId="{7F40CCCF-6584-4032-8A87-C005E8705F8C}" srcOrd="4" destOrd="0" presId="urn:microsoft.com/office/officeart/2008/layout/HexagonCluster"/>
    <dgm:cxn modelId="{FACC03AA-BF3C-4DEA-9316-C6FBDB13EFEB}" type="presParOf" srcId="{7F40CCCF-6584-4032-8A87-C005E8705F8C}" destId="{93B35E60-B065-4EF9-9EB0-F0B464BF7E28}" srcOrd="0" destOrd="0" presId="urn:microsoft.com/office/officeart/2008/layout/HexagonCluster"/>
    <dgm:cxn modelId="{83309BE4-9283-4291-9C6C-981A5A246B33}" type="presParOf" srcId="{C4020D71-35DE-46DD-866C-1614C9ABD565}" destId="{03899CBE-0761-4370-B1EE-0168ACC25690}" srcOrd="5" destOrd="0" presId="urn:microsoft.com/office/officeart/2008/layout/HexagonCluster"/>
    <dgm:cxn modelId="{D60D9E34-69BD-4BD2-A77C-C6D745EC9B8A}" type="presParOf" srcId="{03899CBE-0761-4370-B1EE-0168ACC25690}" destId="{4F497489-DB73-4DB9-889C-EFCD134CE29D}" srcOrd="0" destOrd="0" presId="urn:microsoft.com/office/officeart/2008/layout/HexagonCluster"/>
    <dgm:cxn modelId="{F82372C7-A82F-4AED-8DBA-48C01AA112B6}" type="presParOf" srcId="{C4020D71-35DE-46DD-866C-1614C9ABD565}" destId="{72B76122-E9B7-496A-A006-ED8F5575CFEA}" srcOrd="6" destOrd="0" presId="urn:microsoft.com/office/officeart/2008/layout/HexagonCluster"/>
    <dgm:cxn modelId="{5232F777-5EC0-407D-8067-B24DEB67E274}" type="presParOf" srcId="{72B76122-E9B7-496A-A006-ED8F5575CFEA}" destId="{63105779-71FE-4FC4-8420-C0107F38C1BF}" srcOrd="0" destOrd="0" presId="urn:microsoft.com/office/officeart/2008/layout/HexagonCluster"/>
    <dgm:cxn modelId="{EBF0A95F-148A-4F64-9E20-5E1BACEE61D5}" type="presParOf" srcId="{C4020D71-35DE-46DD-866C-1614C9ABD565}" destId="{B91A8CE5-0E22-4EE9-8D4C-89480E6F7E33}" srcOrd="7" destOrd="0" presId="urn:microsoft.com/office/officeart/2008/layout/HexagonCluster"/>
    <dgm:cxn modelId="{80DD07EB-D710-4D5D-B0F9-893DD156F623}" type="presParOf" srcId="{B91A8CE5-0E22-4EE9-8D4C-89480E6F7E33}" destId="{BC31FE61-65F3-4E0C-99BD-A8EB18C19234}" srcOrd="0" destOrd="0" presId="urn:microsoft.com/office/officeart/2008/layout/HexagonCluster"/>
    <dgm:cxn modelId="{78E40F23-253F-41CF-8E39-968C7247A313}" type="presParOf" srcId="{C4020D71-35DE-46DD-866C-1614C9ABD565}" destId="{F7842C67-B554-4FE9-A05D-A42FA963BA42}" srcOrd="8" destOrd="0" presId="urn:microsoft.com/office/officeart/2008/layout/HexagonCluster"/>
    <dgm:cxn modelId="{A1287EA6-0AB1-47D7-927A-5C63E70BA11E}" type="presParOf" srcId="{F7842C67-B554-4FE9-A05D-A42FA963BA42}" destId="{544474C9-A080-4F79-8FB1-54EE5031C167}" srcOrd="0" destOrd="0" presId="urn:microsoft.com/office/officeart/2008/layout/HexagonCluster"/>
    <dgm:cxn modelId="{69B175D9-30CA-420C-B131-FA6E5782FE52}" type="presParOf" srcId="{C4020D71-35DE-46DD-866C-1614C9ABD565}" destId="{EAD4F577-D4DC-47C3-8035-5A53536425A9}" srcOrd="9" destOrd="0" presId="urn:microsoft.com/office/officeart/2008/layout/HexagonCluster"/>
    <dgm:cxn modelId="{52951164-1440-4E9D-86DF-A4BFE08A3C84}" type="presParOf" srcId="{EAD4F577-D4DC-47C3-8035-5A53536425A9}" destId="{D1C7587C-51AB-4608-A642-D5241E16CCF1}" srcOrd="0" destOrd="0" presId="urn:microsoft.com/office/officeart/2008/layout/HexagonCluster"/>
    <dgm:cxn modelId="{ED19BD28-99EB-4346-B32E-9FAF26617D80}" type="presParOf" srcId="{C4020D71-35DE-46DD-866C-1614C9ABD565}" destId="{106C0F60-4547-47C8-9E7B-3D5D4B698DBA}" srcOrd="10" destOrd="0" presId="urn:microsoft.com/office/officeart/2008/layout/HexagonCluster"/>
    <dgm:cxn modelId="{6D967E7B-37D2-4815-9643-BDDA9F03DCFA}" type="presParOf" srcId="{106C0F60-4547-47C8-9E7B-3D5D4B698DBA}" destId="{B11E6872-0EAB-49F7-AEAC-8C000BC69842}" srcOrd="0" destOrd="0" presId="urn:microsoft.com/office/officeart/2008/layout/HexagonCluster"/>
    <dgm:cxn modelId="{35F625E2-86AF-4298-9217-9F36E7105843}" type="presParOf" srcId="{C4020D71-35DE-46DD-866C-1614C9ABD565}" destId="{67981ABE-236E-429C-9749-38A74EB7FD06}" srcOrd="11" destOrd="0" presId="urn:microsoft.com/office/officeart/2008/layout/HexagonCluster"/>
    <dgm:cxn modelId="{CC6BB744-E602-4245-BFB8-1C0B2EC9AD43}" type="presParOf" srcId="{67981ABE-236E-429C-9749-38A74EB7FD06}" destId="{B650662B-012D-4BC7-B4D5-388B33D75BD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FCC97-5528-47ED-9FFE-4050316C992A}">
      <dsp:nvSpPr>
        <dsp:cNvPr id="0" name=""/>
        <dsp:cNvSpPr/>
      </dsp:nvSpPr>
      <dsp:spPr>
        <a:xfrm>
          <a:off x="4435" y="0"/>
          <a:ext cx="848820" cy="848820"/>
        </a:xfrm>
        <a:prstGeom prst="ellipse">
          <a:avLst/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B03D293-FA49-436B-8BEF-100DCEA834D7}">
      <dsp:nvSpPr>
        <dsp:cNvPr id="0" name=""/>
        <dsp:cNvSpPr/>
      </dsp:nvSpPr>
      <dsp:spPr>
        <a:xfrm>
          <a:off x="89317" y="84882"/>
          <a:ext cx="679056" cy="679056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D64E5D-6C0E-4913-989F-0841265F2E8F}">
      <dsp:nvSpPr>
        <dsp:cNvPr id="0" name=""/>
        <dsp:cNvSpPr/>
      </dsp:nvSpPr>
      <dsp:spPr>
        <a:xfrm>
          <a:off x="1030093" y="848820"/>
          <a:ext cx="2511093" cy="357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chemeClr val="tx2"/>
              </a:solidFill>
            </a:rPr>
            <a:t>19</a:t>
          </a:r>
          <a:r>
            <a:rPr lang="sr-Latn-RS" sz="2000" kern="1200" dirty="0" smtClean="0">
              <a:solidFill>
                <a:schemeClr val="tx2"/>
              </a:solidFill>
            </a:rPr>
            <a:t> korisnika programa</a:t>
          </a:r>
          <a:endParaRPr lang="en-US" sz="2000" kern="1200" dirty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chemeClr val="tx2"/>
              </a:solidFill>
            </a:rPr>
            <a:t>27</a:t>
          </a:r>
          <a:r>
            <a:rPr lang="sr-Latn-RS" sz="2000" kern="1200" dirty="0" smtClean="0">
              <a:solidFill>
                <a:schemeClr val="tx2"/>
              </a:solidFill>
            </a:rPr>
            <a:t> podržanih aktivnosti (ulaganje u materijalnu imovinu 19, konsultantska podrška 8)</a:t>
          </a:r>
          <a:endParaRPr lang="en-US" sz="2000" kern="1200" dirty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chemeClr val="tx2"/>
              </a:solidFill>
            </a:rPr>
            <a:t>21</a:t>
          </a:r>
          <a:r>
            <a:rPr lang="sr-Latn-RS" sz="2000" kern="1200" dirty="0" smtClean="0">
              <a:solidFill>
                <a:schemeClr val="tx2"/>
              </a:solidFill>
            </a:rPr>
            <a:t> verifikacija realizovanih aktivnosti</a:t>
          </a:r>
          <a:endParaRPr lang="en-US" sz="2000" kern="1200" dirty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solidFill>
                <a:schemeClr val="tx2"/>
              </a:solidFill>
            </a:rPr>
            <a:t>Ugovoreno </a:t>
          </a:r>
          <a:r>
            <a:rPr lang="en-US" sz="2000" b="1" i="0" u="none" kern="1200" dirty="0" smtClean="0">
              <a:solidFill>
                <a:schemeClr val="tx2"/>
              </a:solidFill>
            </a:rPr>
            <a:t>317.895.618</a:t>
          </a:r>
          <a:r>
            <a:rPr lang="sr-Latn-RS" sz="2000" b="1" i="0" u="none" kern="1200" dirty="0" smtClean="0">
              <a:solidFill>
                <a:schemeClr val="tx2"/>
              </a:solidFill>
            </a:rPr>
            <a:t> rsd </a:t>
          </a:r>
          <a:r>
            <a:rPr lang="sr-Latn-RS" sz="2000" b="0" i="0" u="none" kern="1200" dirty="0" smtClean="0">
              <a:solidFill>
                <a:schemeClr val="tx2"/>
              </a:solidFill>
            </a:rPr>
            <a:t>za isplatu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1030093" y="848820"/>
        <a:ext cx="2511093" cy="3572119"/>
      </dsp:txXfrm>
    </dsp:sp>
    <dsp:sp modelId="{3B1C63F1-CFBC-4EE7-AC5E-FF80586CAF2F}">
      <dsp:nvSpPr>
        <dsp:cNvPr id="0" name=""/>
        <dsp:cNvSpPr/>
      </dsp:nvSpPr>
      <dsp:spPr>
        <a:xfrm>
          <a:off x="990593" y="4"/>
          <a:ext cx="1829532" cy="522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b="1" kern="1200" dirty="0" smtClean="0">
              <a:solidFill>
                <a:schemeClr val="tx2"/>
              </a:solidFill>
            </a:rPr>
            <a:t>2019.</a:t>
          </a:r>
          <a:r>
            <a:rPr lang="en-GB" sz="2200" b="1" kern="1200" dirty="0" smtClean="0">
              <a:solidFill>
                <a:schemeClr val="tx2"/>
              </a:solidFill>
            </a:rPr>
            <a:t> </a:t>
          </a:r>
          <a:r>
            <a:rPr lang="en-GB" sz="2200" b="1" kern="1200" dirty="0" err="1" smtClean="0">
              <a:solidFill>
                <a:schemeClr val="tx2"/>
              </a:solidFill>
            </a:rPr>
            <a:t>godina</a:t>
          </a:r>
          <a:endParaRPr lang="en-US" sz="2200" b="1" kern="1200" dirty="0">
            <a:solidFill>
              <a:schemeClr val="tx2"/>
            </a:solidFill>
          </a:endParaRPr>
        </a:p>
      </dsp:txBody>
      <dsp:txXfrm>
        <a:off x="990593" y="4"/>
        <a:ext cx="1829532" cy="522779"/>
      </dsp:txXfrm>
    </dsp:sp>
    <dsp:sp modelId="{4AE43374-72A0-4351-80EE-CC61C529BCB8}">
      <dsp:nvSpPr>
        <dsp:cNvPr id="0" name=""/>
        <dsp:cNvSpPr/>
      </dsp:nvSpPr>
      <dsp:spPr>
        <a:xfrm>
          <a:off x="3718024" y="0"/>
          <a:ext cx="848820" cy="848820"/>
        </a:xfrm>
        <a:prstGeom prst="ellipse">
          <a:avLst/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9B89E04-101F-45CE-B188-B9383B588B8A}">
      <dsp:nvSpPr>
        <dsp:cNvPr id="0" name=""/>
        <dsp:cNvSpPr/>
      </dsp:nvSpPr>
      <dsp:spPr>
        <a:xfrm>
          <a:off x="3802906" y="84882"/>
          <a:ext cx="679056" cy="679056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FF2F8A-7387-4625-9BDA-CC9EEFA16C26}">
      <dsp:nvSpPr>
        <dsp:cNvPr id="0" name=""/>
        <dsp:cNvSpPr/>
      </dsp:nvSpPr>
      <dsp:spPr>
        <a:xfrm>
          <a:off x="4743682" y="848820"/>
          <a:ext cx="2511093" cy="357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chemeClr val="tx2"/>
              </a:solidFill>
            </a:rPr>
            <a:t>13</a:t>
          </a:r>
          <a:r>
            <a:rPr lang="sr-Latn-RS" sz="2000" kern="1200" dirty="0" smtClean="0">
              <a:solidFill>
                <a:schemeClr val="tx2"/>
              </a:solidFill>
            </a:rPr>
            <a:t> urađenih dijagnostika</a:t>
          </a:r>
          <a:endParaRPr lang="en-US" sz="2000" kern="1200" dirty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chemeClr val="tx2"/>
              </a:solidFill>
            </a:rPr>
            <a:t>12</a:t>
          </a:r>
          <a:r>
            <a:rPr lang="sr-Latn-RS" sz="2000" kern="1200" dirty="0" smtClean="0">
              <a:solidFill>
                <a:schemeClr val="tx2"/>
              </a:solidFill>
            </a:rPr>
            <a:t> članova radne grupe za dijagnostiku poslovnih performansi</a:t>
          </a:r>
          <a:endParaRPr lang="en-US" sz="2000" kern="1200" dirty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chemeClr val="tx2"/>
              </a:solidFill>
            </a:rPr>
            <a:t>27</a:t>
          </a:r>
          <a:r>
            <a:rPr lang="sr-Latn-RS" sz="2000" kern="1200" dirty="0" smtClean="0">
              <a:solidFill>
                <a:schemeClr val="tx2"/>
              </a:solidFill>
            </a:rPr>
            <a:t> aktivnosti odobrene nakon dijagnostike poslovnih performansi</a:t>
          </a:r>
          <a:endParaRPr lang="en-US" sz="2000" kern="1200" dirty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743682" y="848820"/>
        <a:ext cx="2511093" cy="3572119"/>
      </dsp:txXfrm>
    </dsp:sp>
    <dsp:sp modelId="{5FEB1FEF-DF4A-43C3-AFEE-FC67C451D709}">
      <dsp:nvSpPr>
        <dsp:cNvPr id="0" name=""/>
        <dsp:cNvSpPr/>
      </dsp:nvSpPr>
      <dsp:spPr>
        <a:xfrm>
          <a:off x="4743682" y="0"/>
          <a:ext cx="2511093" cy="84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b="1" kern="1200" dirty="0" smtClean="0">
              <a:solidFill>
                <a:schemeClr val="tx2"/>
              </a:solidFill>
            </a:rPr>
            <a:t>2020</a:t>
          </a:r>
          <a:r>
            <a:rPr lang="sr-Latn-RS" sz="2200" kern="1200" dirty="0" smtClean="0">
              <a:solidFill>
                <a:schemeClr val="tx2"/>
              </a:solidFill>
            </a:rPr>
            <a:t>.</a:t>
          </a:r>
          <a:r>
            <a:rPr lang="en-GB" sz="2200" kern="1200" dirty="0" smtClean="0">
              <a:solidFill>
                <a:schemeClr val="tx2"/>
              </a:solidFill>
            </a:rPr>
            <a:t> </a:t>
          </a:r>
          <a:r>
            <a:rPr lang="en-GB" sz="2200" b="1" kern="1200" dirty="0" err="1" smtClean="0">
              <a:solidFill>
                <a:schemeClr val="tx2"/>
              </a:solidFill>
            </a:rPr>
            <a:t>godina</a:t>
          </a:r>
          <a:endParaRPr lang="en-GB" sz="2200" b="1" kern="1200" dirty="0" smtClean="0">
            <a:solidFill>
              <a:schemeClr val="tx2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u="sng" kern="1200" dirty="0" smtClean="0">
              <a:solidFill>
                <a:schemeClr val="tx2"/>
              </a:solidFill>
            </a:rPr>
            <a:t>P</a:t>
          </a:r>
          <a:r>
            <a:rPr lang="sr-Latn-RS" sz="2200" u="sng" kern="1200" dirty="0" smtClean="0">
              <a:solidFill>
                <a:schemeClr val="tx2"/>
              </a:solidFill>
            </a:rPr>
            <a:t>rvi javni poziv</a:t>
          </a:r>
          <a:endParaRPr lang="en-US" sz="2200" u="sng" kern="1200" dirty="0">
            <a:solidFill>
              <a:schemeClr val="tx2"/>
            </a:solidFill>
          </a:endParaRPr>
        </a:p>
      </dsp:txBody>
      <dsp:txXfrm>
        <a:off x="4743682" y="0"/>
        <a:ext cx="2511093" cy="848820"/>
      </dsp:txXfrm>
    </dsp:sp>
    <dsp:sp modelId="{674FB934-AF4F-49C4-89A4-E4129F6524CA}">
      <dsp:nvSpPr>
        <dsp:cNvPr id="0" name=""/>
        <dsp:cNvSpPr/>
      </dsp:nvSpPr>
      <dsp:spPr>
        <a:xfrm>
          <a:off x="7431613" y="0"/>
          <a:ext cx="848820" cy="848820"/>
        </a:xfrm>
        <a:prstGeom prst="ellipse">
          <a:avLst/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64A61B5-8267-4C00-B384-F053D04326BD}">
      <dsp:nvSpPr>
        <dsp:cNvPr id="0" name=""/>
        <dsp:cNvSpPr/>
      </dsp:nvSpPr>
      <dsp:spPr>
        <a:xfrm>
          <a:off x="7516495" y="84882"/>
          <a:ext cx="679056" cy="679056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3E6E4-584D-424F-A264-E357D87BFBFE}">
      <dsp:nvSpPr>
        <dsp:cNvPr id="0" name=""/>
        <dsp:cNvSpPr/>
      </dsp:nvSpPr>
      <dsp:spPr>
        <a:xfrm>
          <a:off x="8457271" y="848820"/>
          <a:ext cx="2511093" cy="357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chemeClr val="tx2"/>
              </a:solidFill>
            </a:rPr>
            <a:t>15</a:t>
          </a:r>
          <a:r>
            <a:rPr lang="sr-Latn-RS" sz="2000" kern="1200" dirty="0" smtClean="0">
              <a:solidFill>
                <a:schemeClr val="tx2"/>
              </a:solidFill>
            </a:rPr>
            <a:t> prijava</a:t>
          </a:r>
          <a:endParaRPr lang="en-US" sz="2000" kern="1200" dirty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solidFill>
                <a:schemeClr val="tx2"/>
              </a:solidFill>
            </a:rPr>
            <a:t>Raspoloživi budžet </a:t>
          </a:r>
          <a:r>
            <a:rPr lang="sr-Latn-RS" sz="2000" b="1" kern="1200" dirty="0" smtClean="0">
              <a:solidFill>
                <a:schemeClr val="tx2"/>
              </a:solidFill>
            </a:rPr>
            <a:t>200.000.000 rsd</a:t>
          </a:r>
          <a:endParaRPr lang="en-US" sz="2000" b="1" kern="1200" dirty="0">
            <a:solidFill>
              <a:schemeClr val="tx2"/>
            </a:solidFill>
          </a:endParaRPr>
        </a:p>
      </dsp:txBody>
      <dsp:txXfrm>
        <a:off x="8457271" y="848820"/>
        <a:ext cx="2511093" cy="3572119"/>
      </dsp:txXfrm>
    </dsp:sp>
    <dsp:sp modelId="{5A8333B0-3D8D-4B7B-A961-D2911F973CE1}">
      <dsp:nvSpPr>
        <dsp:cNvPr id="0" name=""/>
        <dsp:cNvSpPr/>
      </dsp:nvSpPr>
      <dsp:spPr>
        <a:xfrm>
          <a:off x="8457271" y="0"/>
          <a:ext cx="2511093" cy="84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b="1" kern="1200" dirty="0" smtClean="0">
              <a:solidFill>
                <a:schemeClr val="tx2"/>
              </a:solidFill>
            </a:rPr>
            <a:t>2020.</a:t>
          </a:r>
          <a:r>
            <a:rPr lang="en-GB" sz="2200" b="1" kern="1200" dirty="0" smtClean="0">
              <a:solidFill>
                <a:schemeClr val="tx2"/>
              </a:solidFill>
            </a:rPr>
            <a:t> </a:t>
          </a:r>
          <a:r>
            <a:rPr lang="en-GB" sz="2200" b="1" kern="1200" dirty="0" err="1" smtClean="0">
              <a:solidFill>
                <a:schemeClr val="tx2"/>
              </a:solidFill>
            </a:rPr>
            <a:t>godina</a:t>
          </a:r>
          <a:endParaRPr lang="en-GB" sz="2200" b="1" kern="1200" dirty="0" smtClean="0">
            <a:solidFill>
              <a:schemeClr val="tx2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u="sng" kern="1200" dirty="0" smtClean="0">
              <a:solidFill>
                <a:schemeClr val="tx2"/>
              </a:solidFill>
            </a:rPr>
            <a:t>D</a:t>
          </a:r>
          <a:r>
            <a:rPr lang="sr-Latn-RS" sz="2200" u="sng" kern="1200" dirty="0" smtClean="0">
              <a:solidFill>
                <a:schemeClr val="tx2"/>
              </a:solidFill>
            </a:rPr>
            <a:t>rugi javni poziv</a:t>
          </a:r>
          <a:endParaRPr lang="en-US" sz="2200" u="sng" kern="1200" dirty="0">
            <a:solidFill>
              <a:schemeClr val="tx2"/>
            </a:solidFill>
          </a:endParaRPr>
        </a:p>
      </dsp:txBody>
      <dsp:txXfrm>
        <a:off x="8457271" y="0"/>
        <a:ext cx="2511093" cy="848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6B918-30F8-401E-8885-8B3F4C9897D4}">
      <dsp:nvSpPr>
        <dsp:cNvPr id="0" name=""/>
        <dsp:cNvSpPr/>
      </dsp:nvSpPr>
      <dsp:spPr>
        <a:xfrm>
          <a:off x="1952345" y="3267495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solidFill>
                <a:schemeClr val="tx2">
                  <a:lumMod val="50000"/>
                </a:schemeClr>
              </a:solidFill>
            </a:rPr>
            <a:t>8.013 kontakta</a:t>
          </a:r>
          <a:endParaRPr lang="en-US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306774" y="3573074"/>
        <a:ext cx="1575110" cy="1358020"/>
      </dsp:txXfrm>
    </dsp:sp>
    <dsp:sp modelId="{7435B304-06C1-4450-9B10-FE1712E20EBE}">
      <dsp:nvSpPr>
        <dsp:cNvPr id="0" name=""/>
        <dsp:cNvSpPr/>
      </dsp:nvSpPr>
      <dsp:spPr>
        <a:xfrm>
          <a:off x="2011680" y="4136847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8CBC7-E684-4C53-816F-A3AC1BAD2CB2}">
      <dsp:nvSpPr>
        <dsp:cNvPr id="0" name=""/>
        <dsp:cNvSpPr/>
      </dsp:nvSpPr>
      <dsp:spPr>
        <a:xfrm>
          <a:off x="0" y="2209809"/>
          <a:ext cx="2283968" cy="19691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B1165-4827-4473-9B9B-C4AF15BB6257}">
      <dsp:nvSpPr>
        <dsp:cNvPr id="0" name=""/>
        <dsp:cNvSpPr/>
      </dsp:nvSpPr>
      <dsp:spPr>
        <a:xfrm>
          <a:off x="1554886" y="3918858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35E60-B065-4EF9-9EB0-F0B464BF7E28}">
      <dsp:nvSpPr>
        <dsp:cNvPr id="0" name=""/>
        <dsp:cNvSpPr/>
      </dsp:nvSpPr>
      <dsp:spPr>
        <a:xfrm>
          <a:off x="3898188" y="2186397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50000"/>
                </a:schemeClr>
              </a:solidFill>
            </a:rPr>
            <a:t>214 </a:t>
          </a:r>
          <a:r>
            <a:rPr lang="en-US" sz="2400" b="1" kern="1200" dirty="0" err="1" smtClean="0">
              <a:solidFill>
                <a:schemeClr val="tx2">
                  <a:lumMod val="50000"/>
                </a:schemeClr>
              </a:solidFill>
            </a:rPr>
            <a:t>izlaga</a:t>
          </a:r>
          <a:r>
            <a:rPr lang="sr-Latn-RS" sz="2400" b="1" kern="1200" dirty="0" smtClean="0">
              <a:solidFill>
                <a:schemeClr val="tx2">
                  <a:lumMod val="50000"/>
                </a:schemeClr>
              </a:solidFill>
            </a:rPr>
            <a:t>ča</a:t>
          </a:r>
          <a:endParaRPr lang="en-US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252617" y="2491976"/>
        <a:ext cx="1575110" cy="1358020"/>
      </dsp:txXfrm>
    </dsp:sp>
    <dsp:sp modelId="{4F497489-DB73-4DB9-889C-EFCD134CE29D}">
      <dsp:nvSpPr>
        <dsp:cNvPr id="0" name=""/>
        <dsp:cNvSpPr/>
      </dsp:nvSpPr>
      <dsp:spPr>
        <a:xfrm>
          <a:off x="5459577" y="3893366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05779-71FE-4FC4-8420-C0107F38C1BF}">
      <dsp:nvSpPr>
        <dsp:cNvPr id="0" name=""/>
        <dsp:cNvSpPr/>
      </dsp:nvSpPr>
      <dsp:spPr>
        <a:xfrm>
          <a:off x="5844032" y="3197510"/>
          <a:ext cx="2283968" cy="19691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1FE61-65F3-4E0C-99BD-A8EB18C19234}">
      <dsp:nvSpPr>
        <dsp:cNvPr id="0" name=""/>
        <dsp:cNvSpPr/>
      </dsp:nvSpPr>
      <dsp:spPr>
        <a:xfrm>
          <a:off x="5903366" y="4136847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474C9-A080-4F79-8FB1-54EE5031C167}">
      <dsp:nvSpPr>
        <dsp:cNvPr id="0" name=""/>
        <dsp:cNvSpPr/>
      </dsp:nvSpPr>
      <dsp:spPr>
        <a:xfrm>
          <a:off x="1952345" y="1109982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50000"/>
                </a:schemeClr>
              </a:solidFill>
            </a:rPr>
            <a:t>19 </a:t>
          </a:r>
          <a:r>
            <a:rPr lang="en-US" sz="2400" b="1" kern="1200" dirty="0" err="1" smtClean="0">
              <a:solidFill>
                <a:schemeClr val="tx2">
                  <a:lumMod val="50000"/>
                </a:schemeClr>
              </a:solidFill>
            </a:rPr>
            <a:t>sajmova</a:t>
          </a:r>
          <a:endParaRPr lang="en-US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306774" y="1415561"/>
        <a:ext cx="1575110" cy="1358020"/>
      </dsp:txXfrm>
    </dsp:sp>
    <dsp:sp modelId="{D1C7587C-51AB-4608-A642-D5241E16CCF1}">
      <dsp:nvSpPr>
        <dsp:cNvPr id="0" name=""/>
        <dsp:cNvSpPr/>
      </dsp:nvSpPr>
      <dsp:spPr>
        <a:xfrm>
          <a:off x="3500729" y="1152644"/>
          <a:ext cx="267411" cy="23047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E6872-0EAB-49F7-AEAC-8C000BC69842}">
      <dsp:nvSpPr>
        <dsp:cNvPr id="0" name=""/>
        <dsp:cNvSpPr/>
      </dsp:nvSpPr>
      <dsp:spPr>
        <a:xfrm>
          <a:off x="4050152" y="332969"/>
          <a:ext cx="2031612" cy="16733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0662B-012D-4BC7-B4D5-388B33D75BDB}">
      <dsp:nvSpPr>
        <dsp:cNvPr id="0" name=""/>
        <dsp:cNvSpPr/>
      </dsp:nvSpPr>
      <dsp:spPr>
        <a:xfrm>
          <a:off x="3965651" y="898757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6587" tIns="48294" rIns="96587" bIns="482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6587" tIns="48294" rIns="96587" bIns="48294" rtlCol="0"/>
          <a:lstStyle>
            <a:lvl1pPr algn="r">
              <a:defRPr sz="1200"/>
            </a:lvl1pPr>
          </a:lstStyle>
          <a:p>
            <a:fld id="{2745FB63-5096-4676-A65C-8135048C9733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7" tIns="48294" rIns="96587" bIns="482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8" y="4861441"/>
            <a:ext cx="5683250" cy="4605576"/>
          </a:xfrm>
          <a:prstGeom prst="rect">
            <a:avLst/>
          </a:prstGeom>
        </p:spPr>
        <p:txBody>
          <a:bodyPr vert="horz" lIns="96587" tIns="48294" rIns="96587" bIns="482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6587" tIns="48294" rIns="96587" bIns="482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6587" tIns="48294" rIns="96587" bIns="48294" rtlCol="0" anchor="b"/>
          <a:lstStyle>
            <a:lvl1pPr algn="r">
              <a:defRPr sz="1200"/>
            </a:lvl1pPr>
          </a:lstStyle>
          <a:p>
            <a:fld id="{92F8DA39-1B25-40B8-ACEC-28DA5A6D3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4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5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0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6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0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41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5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36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8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1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6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8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DA39-1B25-40B8-ACEC-28DA5A6D3E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7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-1" y="2256801"/>
            <a:ext cx="9726165" cy="46012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flipV="1">
            <a:off x="9710921" y="4433074"/>
            <a:ext cx="24688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9756648" y="0"/>
            <a:ext cx="2404868" cy="2284615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85C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523" y="6773559"/>
            <a:ext cx="12170799" cy="91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Rectangle 23"/>
          <p:cNvSpPr/>
          <p:nvPr/>
        </p:nvSpPr>
        <p:spPr>
          <a:xfrm>
            <a:off x="12115800" y="80528"/>
            <a:ext cx="88523" cy="6693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2" y="3962400"/>
            <a:ext cx="8153398" cy="65532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4629653"/>
            <a:ext cx="8153399" cy="3724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6" name="Rectangle 9"/>
          <p:cNvSpPr/>
          <p:nvPr userDrawn="1"/>
        </p:nvSpPr>
        <p:spPr>
          <a:xfrm>
            <a:off x="0" y="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0"/>
          <p:cNvSpPr/>
          <p:nvPr userDrawn="1"/>
        </p:nvSpPr>
        <p:spPr>
          <a:xfrm>
            <a:off x="2423160" y="90055"/>
            <a:ext cx="91440" cy="219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1"/>
          <p:cNvSpPr/>
          <p:nvPr userDrawn="1"/>
        </p:nvSpPr>
        <p:spPr>
          <a:xfrm>
            <a:off x="7269480" y="81484"/>
            <a:ext cx="91440" cy="2176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3"/>
          <p:cNvSpPr/>
          <p:nvPr userDrawn="1"/>
        </p:nvSpPr>
        <p:spPr>
          <a:xfrm>
            <a:off x="9692640" y="0"/>
            <a:ext cx="914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C:\Users\nenad.bjelogrlic\AppData\Local\Microsoft\Windows\Temporary Internet Files\Content.Outlook\RAI6RZ1M\RAS_logo_1_negati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174" y="390997"/>
            <a:ext cx="835532" cy="16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2256802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Rectangle 22"/>
          <p:cNvSpPr/>
          <p:nvPr userDrawn="1"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Rectangle 11"/>
          <p:cNvSpPr/>
          <p:nvPr userDrawn="1"/>
        </p:nvSpPr>
        <p:spPr>
          <a:xfrm>
            <a:off x="4846320" y="91286"/>
            <a:ext cx="91440" cy="2176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8" t="6294" r="24545" b="8790"/>
          <a:stretch/>
        </p:blipFill>
        <p:spPr bwMode="auto">
          <a:xfrm>
            <a:off x="4922634" y="91440"/>
            <a:ext cx="2343385" cy="217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6" t="12154" r="20925" b="9230"/>
          <a:stretch/>
        </p:blipFill>
        <p:spPr bwMode="auto">
          <a:xfrm>
            <a:off x="2514599" y="91438"/>
            <a:ext cx="2331721" cy="21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6" t="4575" r="13707" b="9230"/>
          <a:stretch/>
        </p:blipFill>
        <p:spPr bwMode="auto">
          <a:xfrm>
            <a:off x="9756648" y="4524514"/>
            <a:ext cx="2367465" cy="224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0" t="6015" r="17447" b="11345"/>
          <a:stretch/>
        </p:blipFill>
        <p:spPr bwMode="auto">
          <a:xfrm>
            <a:off x="7353991" y="91439"/>
            <a:ext cx="2331727" cy="216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8" t="4905" r="16115" b="9715"/>
          <a:stretch/>
        </p:blipFill>
        <p:spPr bwMode="auto">
          <a:xfrm>
            <a:off x="92721" y="78128"/>
            <a:ext cx="2333350" cy="218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4" t="18102" r="30525" b="22705"/>
          <a:stretch/>
        </p:blipFill>
        <p:spPr bwMode="auto">
          <a:xfrm>
            <a:off x="9784113" y="2348243"/>
            <a:ext cx="2336594" cy="208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Čuvar mesta za podnožje 3"/>
          <p:cNvSpPr>
            <a:spLocks noGrp="1"/>
          </p:cNvSpPr>
          <p:nvPr>
            <p:ph type="ftr" sz="quarter" idx="11"/>
          </p:nvPr>
        </p:nvSpPr>
        <p:spPr>
          <a:xfrm>
            <a:off x="1981200" y="6403605"/>
            <a:ext cx="95504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sr-Cyrl-RS" dirty="0" smtClean="0">
                <a:cs typeface="Arial" panose="020B0604020202020204" pitchFamily="34" charset="0"/>
              </a:rPr>
              <a:t>Ауторска права </a:t>
            </a:r>
            <a:r>
              <a:rPr lang="en-US" dirty="0" smtClean="0">
                <a:cs typeface="Arial" panose="020B0604020202020204" pitchFamily="34" charset="0"/>
              </a:rPr>
              <a:t>© 2020 </a:t>
            </a:r>
            <a:r>
              <a:rPr lang="sr-Cyrl-RS" dirty="0" smtClean="0">
                <a:cs typeface="Arial" panose="020B0604020202020204" pitchFamily="34" charset="0"/>
              </a:rPr>
              <a:t>Развојна агенција Србије</a:t>
            </a:r>
            <a:r>
              <a:rPr lang="en-GB" dirty="0" smtClean="0">
                <a:cs typeface="Arial" panose="020B0604020202020204" pitchFamily="34" charset="0"/>
              </a:rPr>
              <a:t>. </a:t>
            </a:r>
            <a:r>
              <a:rPr lang="sr-Cyrl-RS" dirty="0" smtClean="0"/>
              <a:t>Сва права задржана</a:t>
            </a:r>
            <a:r>
              <a:rPr lang="en-GB" dirty="0" smtClean="0"/>
              <a:t>.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7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1116-20B6-414E-BDC2-D52DDC0EAC2A}" type="datetimeFigureOut">
              <a:rPr lang="sr-Latn-RS" smtClean="0"/>
              <a:pPr/>
              <a:t>25.3.2021.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C992-FB91-40CD-A404-5B5E07E552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8437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1116-20B6-414E-BDC2-D52DDC0EAC2A}" type="datetimeFigureOut">
              <a:rPr lang="sr-Latn-RS" smtClean="0"/>
              <a:pPr/>
              <a:t>25.3.2021.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C992-FB91-40CD-A404-5B5E07E552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0825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1116-20B6-414E-BDC2-D52DDC0EAC2A}" type="datetimeFigureOut">
              <a:rPr lang="sr-Latn-RS" smtClean="0"/>
              <a:pPr/>
              <a:t>25.3.2021.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C992-FB91-40CD-A404-5B5E07E552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853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1116-20B6-414E-BDC2-D52DDC0EAC2A}" type="datetimeFigureOut">
              <a:rPr lang="sr-Latn-RS" smtClean="0"/>
              <a:pPr/>
              <a:t>25.3.2021.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C992-FB91-40CD-A404-5B5E07E552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79739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1116-20B6-414E-BDC2-D52DDC0EAC2A}" type="datetimeFigureOut">
              <a:rPr lang="sr-Latn-RS" smtClean="0"/>
              <a:pPr/>
              <a:t>25.3.2021.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C992-FB91-40CD-A404-5B5E07E552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715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1116-20B6-414E-BDC2-D52DDC0EAC2A}" type="datetimeFigureOut">
              <a:rPr lang="sr-Latn-RS" smtClean="0"/>
              <a:pPr/>
              <a:t>25.3.2021.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C992-FB91-40CD-A404-5B5E07E552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900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1116-20B6-414E-BDC2-D52DDC0EAC2A}" type="datetimeFigureOut">
              <a:rPr lang="sr-Latn-RS" smtClean="0"/>
              <a:pPr/>
              <a:t>25.3.2021.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C992-FB91-40CD-A404-5B5E07E552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32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-1" y="2256801"/>
            <a:ext cx="9726165" cy="46012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flipV="1">
            <a:off x="9710921" y="4433074"/>
            <a:ext cx="24688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9756648" y="0"/>
            <a:ext cx="2404868" cy="2284615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85C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523" y="6773559"/>
            <a:ext cx="12170799" cy="91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Rectangle 23"/>
          <p:cNvSpPr/>
          <p:nvPr/>
        </p:nvSpPr>
        <p:spPr>
          <a:xfrm>
            <a:off x="12115800" y="80528"/>
            <a:ext cx="88523" cy="6693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2" y="3962400"/>
            <a:ext cx="8153398" cy="65532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4629653"/>
            <a:ext cx="8153399" cy="3724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6" name="Rectangle 9"/>
          <p:cNvSpPr/>
          <p:nvPr userDrawn="1"/>
        </p:nvSpPr>
        <p:spPr>
          <a:xfrm>
            <a:off x="0" y="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0"/>
          <p:cNvSpPr/>
          <p:nvPr userDrawn="1"/>
        </p:nvSpPr>
        <p:spPr>
          <a:xfrm>
            <a:off x="2423160" y="90055"/>
            <a:ext cx="91440" cy="219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1"/>
          <p:cNvSpPr/>
          <p:nvPr userDrawn="1"/>
        </p:nvSpPr>
        <p:spPr>
          <a:xfrm>
            <a:off x="7269480" y="81484"/>
            <a:ext cx="91440" cy="2176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3"/>
          <p:cNvSpPr/>
          <p:nvPr userDrawn="1"/>
        </p:nvSpPr>
        <p:spPr>
          <a:xfrm>
            <a:off x="9692640" y="0"/>
            <a:ext cx="914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C:\Users\nenad.bjelogrlic\AppData\Local\Microsoft\Windows\Temporary Internet Files\Content.Outlook\RAI6RZ1M\RAS_logo_1_negati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174" y="390997"/>
            <a:ext cx="835532" cy="16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2256802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Rectangle 22"/>
          <p:cNvSpPr/>
          <p:nvPr userDrawn="1"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Rectangle 11"/>
          <p:cNvSpPr/>
          <p:nvPr userDrawn="1"/>
        </p:nvSpPr>
        <p:spPr>
          <a:xfrm>
            <a:off x="4846320" y="91286"/>
            <a:ext cx="91440" cy="2176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8" t="6294" r="24545" b="8790"/>
          <a:stretch/>
        </p:blipFill>
        <p:spPr bwMode="auto">
          <a:xfrm>
            <a:off x="4922634" y="91440"/>
            <a:ext cx="2343385" cy="217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6" t="12154" r="20925" b="9230"/>
          <a:stretch/>
        </p:blipFill>
        <p:spPr bwMode="auto">
          <a:xfrm>
            <a:off x="2514599" y="91438"/>
            <a:ext cx="2331721" cy="21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6" t="4575" r="13707" b="9230"/>
          <a:stretch/>
        </p:blipFill>
        <p:spPr bwMode="auto">
          <a:xfrm>
            <a:off x="9756648" y="4524514"/>
            <a:ext cx="2367465" cy="224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0" t="6015" r="17447" b="11345"/>
          <a:stretch/>
        </p:blipFill>
        <p:spPr bwMode="auto">
          <a:xfrm>
            <a:off x="7353991" y="91439"/>
            <a:ext cx="2331727" cy="216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8" t="4905" r="16115" b="9715"/>
          <a:stretch/>
        </p:blipFill>
        <p:spPr bwMode="auto">
          <a:xfrm>
            <a:off x="92721" y="78128"/>
            <a:ext cx="2333350" cy="218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4" t="18102" r="30525" b="22705"/>
          <a:stretch/>
        </p:blipFill>
        <p:spPr bwMode="auto">
          <a:xfrm>
            <a:off x="9784113" y="2348243"/>
            <a:ext cx="2336594" cy="208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Čuvar mesta za podnožje 3"/>
          <p:cNvSpPr>
            <a:spLocks noGrp="1"/>
          </p:cNvSpPr>
          <p:nvPr>
            <p:ph type="ftr" sz="quarter" idx="11"/>
          </p:nvPr>
        </p:nvSpPr>
        <p:spPr>
          <a:xfrm>
            <a:off x="1981200" y="6403605"/>
            <a:ext cx="95504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sr-Cyrl-RS" dirty="0" smtClean="0">
                <a:cs typeface="Arial" panose="020B0604020202020204" pitchFamily="34" charset="0"/>
              </a:rPr>
              <a:t>Ауторска права </a:t>
            </a:r>
            <a:r>
              <a:rPr lang="en-US" dirty="0" smtClean="0">
                <a:cs typeface="Arial" panose="020B0604020202020204" pitchFamily="34" charset="0"/>
              </a:rPr>
              <a:t>© 2020 </a:t>
            </a:r>
            <a:r>
              <a:rPr lang="sr-Cyrl-RS" dirty="0" smtClean="0">
                <a:cs typeface="Arial" panose="020B0604020202020204" pitchFamily="34" charset="0"/>
              </a:rPr>
              <a:t>Развојна агенција Србије</a:t>
            </a:r>
            <a:r>
              <a:rPr lang="en-GB" dirty="0" smtClean="0">
                <a:cs typeface="Arial" panose="020B0604020202020204" pitchFamily="34" charset="0"/>
              </a:rPr>
              <a:t>. </a:t>
            </a:r>
            <a:r>
              <a:rPr lang="sr-Cyrl-RS" dirty="0" smtClean="0"/>
              <a:t>Сва права задржана</a:t>
            </a:r>
            <a:r>
              <a:rPr lang="en-GB" dirty="0" smtClean="0"/>
              <a:t>.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1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r-Cyrl-RS" dirty="0" smtClean="0">
                <a:cs typeface="Arial" panose="020B0604020202020204" pitchFamily="34" charset="0"/>
              </a:rPr>
              <a:t>Ауторска права </a:t>
            </a:r>
            <a:r>
              <a:rPr lang="en-US" dirty="0" smtClean="0">
                <a:cs typeface="Arial" panose="020B0604020202020204" pitchFamily="34" charset="0"/>
              </a:rPr>
              <a:t>© 2020 </a:t>
            </a:r>
            <a:r>
              <a:rPr lang="sr-Cyrl-RS" dirty="0" smtClean="0">
                <a:cs typeface="Arial" panose="020B0604020202020204" pitchFamily="34" charset="0"/>
              </a:rPr>
              <a:t>Развојна агенција Србије</a:t>
            </a:r>
            <a:r>
              <a:rPr lang="en-GB" dirty="0" smtClean="0">
                <a:cs typeface="Arial" panose="020B0604020202020204" pitchFamily="34" charset="0"/>
              </a:rPr>
              <a:t>. </a:t>
            </a:r>
            <a:r>
              <a:rPr lang="sr-Cyrl-RS" dirty="0" smtClean="0"/>
              <a:t>Сва права задржана</a:t>
            </a:r>
            <a:r>
              <a:rPr lang="en-GB" dirty="0" smtClean="0"/>
              <a:t>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>
            <a:lvl1pPr marL="231775" indent="-231775"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8975" indent="-231775">
              <a:buSzPct val="11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4837" y="6629400"/>
            <a:ext cx="1224039" cy="2286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2" y="6629400"/>
            <a:ext cx="1216793" cy="2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4992D8-05F2-4190-B17A-4AA660696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6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191000"/>
            <a:ext cx="10459953" cy="914400"/>
          </a:xfrm>
        </p:spPr>
        <p:txBody>
          <a:bodyPr>
            <a:normAutofit/>
          </a:bodyPr>
          <a:lstStyle>
            <a:lvl1pPr algn="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4992D8-05F2-4190-B17A-4AA6606963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r-Cyrl-RS" dirty="0" smtClean="0">
                <a:cs typeface="Arial" panose="020B0604020202020204" pitchFamily="34" charset="0"/>
              </a:rPr>
              <a:t>Ауторска права </a:t>
            </a:r>
            <a:r>
              <a:rPr lang="en-US" dirty="0" smtClean="0">
                <a:cs typeface="Arial" panose="020B0604020202020204" pitchFamily="34" charset="0"/>
              </a:rPr>
              <a:t>© 2020 </a:t>
            </a:r>
            <a:r>
              <a:rPr lang="sr-Cyrl-RS" dirty="0" smtClean="0">
                <a:cs typeface="Arial" panose="020B0604020202020204" pitchFamily="34" charset="0"/>
              </a:rPr>
              <a:t>Развојна агенција Србије</a:t>
            </a:r>
            <a:r>
              <a:rPr lang="en-GB" dirty="0" smtClean="0">
                <a:cs typeface="Arial" panose="020B0604020202020204" pitchFamily="34" charset="0"/>
              </a:rPr>
              <a:t>. </a:t>
            </a:r>
            <a:r>
              <a:rPr lang="sr-Cyrl-RS" dirty="0" smtClean="0"/>
              <a:t>Сва права задржана</a:t>
            </a:r>
            <a:r>
              <a:rPr lang="en-GB" dirty="0" smtClean="0"/>
              <a:t>.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7" name="Picture 2" descr="C:\Users\nenad.bjelogrlic\AppData\Local\Microsoft\Windows\Temporary Internet Files\Content.Outlook\RAI6RZ1M\RAS_logo_1_negati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6471"/>
            <a:ext cx="990600" cy="191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6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464820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Agency of Serbia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Kneza Milosa 12, </a:t>
            </a:r>
            <a:r>
              <a: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11000 Belgrade, Serbia</a:t>
            </a:r>
          </a:p>
          <a:p>
            <a:pPr algn="ctr"/>
            <a:r>
              <a: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+381 11 3398 </a:t>
            </a:r>
            <a:r>
              <a:rPr lang="sr-Latn-R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510, </a:t>
            </a:r>
            <a:r>
              <a:rPr lang="sv-S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+381 11 3398 900 </a:t>
            </a:r>
            <a:endParaRPr lang="sv-S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www.ras.gov.rs</a:t>
            </a:r>
          </a:p>
          <a:p>
            <a:endParaRPr lang="sr-Latn-C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nenad.bjelogrlic\AppData\Local\Microsoft\Windows\Temporary Internet Files\Content.Outlook\RAI6RZ1M\RAS_logo_1_negati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524000" cy="29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3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992D8-05F2-4190-B17A-4AA660696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5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16618"/>
            <a:ext cx="12192000" cy="241382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4255" y="6616618"/>
            <a:ext cx="1075340" cy="241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fld id="{244992D8-05F2-4190-B17A-4AA6606963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C:\Users\nenad.bjelogrlic\AppData\Local\Microsoft\Windows\Temporary Internet Files\Content.Outlook\RAI6RZ1M\RAS_logo_1_negativ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877" y="142585"/>
            <a:ext cx="41304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1"/>
          <p:cNvSpPr/>
          <p:nvPr userDrawn="1"/>
        </p:nvSpPr>
        <p:spPr>
          <a:xfrm>
            <a:off x="10933155" y="6616618"/>
            <a:ext cx="91440" cy="26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13291" y="411481"/>
            <a:ext cx="11214691" cy="45719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Čuvar mesta za podnožje 3"/>
          <p:cNvSpPr>
            <a:spLocks noGrp="1"/>
          </p:cNvSpPr>
          <p:nvPr>
            <p:ph type="ftr" sz="quarter" idx="11"/>
          </p:nvPr>
        </p:nvSpPr>
        <p:spPr>
          <a:xfrm>
            <a:off x="818854" y="6629400"/>
            <a:ext cx="95504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r-Cyrl-RS" sz="1000" dirty="0" smtClean="0">
                <a:latin typeface="Myriad Pro" pitchFamily="34" charset="0"/>
                <a:cs typeface="Arial" panose="020B0604020202020204" pitchFamily="34" charset="0"/>
              </a:rPr>
              <a:t>Ауторска права </a:t>
            </a:r>
            <a:r>
              <a:rPr lang="en-US" sz="1000" dirty="0" smtClean="0">
                <a:latin typeface="Myriad Pro" pitchFamily="34" charset="0"/>
                <a:cs typeface="Arial" panose="020B0604020202020204" pitchFamily="34" charset="0"/>
              </a:rPr>
              <a:t>© 2020 </a:t>
            </a:r>
            <a:r>
              <a:rPr lang="sr-Cyrl-RS" sz="1000" dirty="0" smtClean="0">
                <a:latin typeface="Myriad Pro" pitchFamily="34" charset="0"/>
                <a:cs typeface="Arial" panose="020B0604020202020204" pitchFamily="34" charset="0"/>
              </a:rPr>
              <a:t>Развојна агенција Србије</a:t>
            </a:r>
            <a:r>
              <a:rPr lang="en-GB" sz="1000" dirty="0" smtClean="0">
                <a:latin typeface="Myriad Pro" pitchFamily="34" charset="0"/>
                <a:cs typeface="Arial" panose="020B0604020202020204" pitchFamily="34" charset="0"/>
              </a:rPr>
              <a:t>. </a:t>
            </a:r>
            <a:r>
              <a:rPr lang="sr-Cyrl-RS" dirty="0" smtClean="0"/>
              <a:t>Сва права задржана</a:t>
            </a:r>
            <a:r>
              <a:rPr lang="en-GB" dirty="0" smtClean="0"/>
              <a:t>.</a:t>
            </a:r>
            <a:endParaRPr lang="en-US" sz="1000" dirty="0">
              <a:latin typeface="Myriad Pro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1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1116-20B6-414E-BDC2-D52DDC0EAC2A}" type="datetimeFigureOut">
              <a:rPr lang="sr-Latn-RS" smtClean="0"/>
              <a:pPr/>
              <a:t>25.3.2021.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C992-FB91-40CD-A404-5B5E07E552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8213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1116-20B6-414E-BDC2-D52DDC0EAC2A}" type="datetimeFigureOut">
              <a:rPr lang="sr-Latn-RS" smtClean="0"/>
              <a:pPr/>
              <a:t>25.3.2021.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C992-FB91-40CD-A404-5B5E07E552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410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1116-20B6-414E-BDC2-D52DDC0EAC2A}" type="datetimeFigureOut">
              <a:rPr lang="sr-Latn-RS" smtClean="0"/>
              <a:pPr/>
              <a:t>25.3.2021.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C992-FB91-40CD-A404-5B5E07E552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66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616618"/>
            <a:ext cx="12192000" cy="241382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12192001" cy="105156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47" y="0"/>
            <a:ext cx="10459953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4255" y="6616618"/>
            <a:ext cx="1075340" cy="241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fld id="{244992D8-05F2-4190-B17A-4AA6606963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43000"/>
            <a:ext cx="12192000" cy="27432"/>
          </a:xfrm>
          <a:prstGeom prst="rect">
            <a:avLst/>
          </a:prstGeom>
          <a:solidFill>
            <a:srgbClr val="0085C6"/>
          </a:solidFill>
          <a:ln>
            <a:solidFill>
              <a:srgbClr val="007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nenad.bjelogrlic\AppData\Local\Microsoft\Windows\Temporary Internet Files\Content.Outlook\RAI6RZ1M\RAS_logo_1_negativ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877" y="142585"/>
            <a:ext cx="41304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1"/>
          <p:cNvSpPr/>
          <p:nvPr userDrawn="1"/>
        </p:nvSpPr>
        <p:spPr>
          <a:xfrm>
            <a:off x="10933155" y="0"/>
            <a:ext cx="91440" cy="1093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1"/>
          <p:cNvSpPr/>
          <p:nvPr userDrawn="1"/>
        </p:nvSpPr>
        <p:spPr>
          <a:xfrm>
            <a:off x="10933155" y="6616618"/>
            <a:ext cx="91440" cy="26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0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0" r:id="rId3"/>
    <p:sldLayoutId id="2147483741" r:id="rId4"/>
    <p:sldLayoutId id="214748375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688975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−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1116-20B6-414E-BDC2-D52DDC0EAC2A}" type="datetimeFigureOut">
              <a:rPr lang="sr-Latn-RS" smtClean="0"/>
              <a:pPr/>
              <a:t>25.3.2021.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4C992-FB91-40CD-A404-5B5E07E5520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6559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5.wdp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5.wdp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9.png"/><Relationship Id="rId4" Type="http://schemas.microsoft.com/office/2007/relationships/hdphoto" Target="../media/hdphoto3.wdp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3.png"/><Relationship Id="rId4" Type="http://schemas.microsoft.com/office/2007/relationships/hdphoto" Target="../media/hdphoto4.wdp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g"/><Relationship Id="rId3" Type="http://schemas.openxmlformats.org/officeDocument/2006/relationships/image" Target="../media/image16.png"/><Relationship Id="rId7" Type="http://schemas.openxmlformats.org/officeDocument/2006/relationships/image" Target="../media/image58.jp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g"/><Relationship Id="rId11" Type="http://schemas.openxmlformats.org/officeDocument/2006/relationships/image" Target="../media/image62.jpg"/><Relationship Id="rId5" Type="http://schemas.openxmlformats.org/officeDocument/2006/relationships/image" Target="../media/image56.jpg"/><Relationship Id="rId15" Type="http://schemas.openxmlformats.org/officeDocument/2006/relationships/image" Target="../media/image66.png"/><Relationship Id="rId10" Type="http://schemas.openxmlformats.org/officeDocument/2006/relationships/image" Target="../media/image61.jpg"/><Relationship Id="rId4" Type="http://schemas.microsoft.com/office/2007/relationships/hdphoto" Target="../media/hdphoto4.wdp"/><Relationship Id="rId9" Type="http://schemas.openxmlformats.org/officeDocument/2006/relationships/image" Target="../media/image60.png"/><Relationship Id="rId14" Type="http://schemas.openxmlformats.org/officeDocument/2006/relationships/image" Target="../media/image6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as.gov.rs/javni-pozivi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5.wdp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20.png"/><Relationship Id="rId15" Type="http://schemas.openxmlformats.org/officeDocument/2006/relationships/image" Target="../media/image25.jpe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9.wdp"/><Relationship Id="rId11" Type="http://schemas.openxmlformats.org/officeDocument/2006/relationships/image" Target="../media/image29.jpg"/><Relationship Id="rId5" Type="http://schemas.openxmlformats.org/officeDocument/2006/relationships/image" Target="../media/image26.png"/><Relationship Id="rId10" Type="http://schemas.microsoft.com/office/2007/relationships/hdphoto" Target="../media/hdphoto11.wdp"/><Relationship Id="rId4" Type="http://schemas.microsoft.com/office/2007/relationships/hdphoto" Target="../media/hdphoto5.wdp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6.png"/><Relationship Id="rId3" Type="http://schemas.openxmlformats.org/officeDocument/2006/relationships/image" Target="../media/image17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microsoft.com/office/2007/relationships/hdphoto" Target="../media/hdphoto14.wdp"/><Relationship Id="rId4" Type="http://schemas.microsoft.com/office/2007/relationships/hdphoto" Target="../media/hdphoto5.wdp"/><Relationship Id="rId9" Type="http://schemas.openxmlformats.org/officeDocument/2006/relationships/image" Target="../media/image33.png"/><Relationship Id="rId14" Type="http://schemas.microsoft.com/office/2007/relationships/hdphoto" Target="../media/hdphoto1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microsoft.com/office/2007/relationships/hdphoto" Target="../media/hdphoto5.wdp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5.wdp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microsoft.com/office/2007/relationships/hdphoto" Target="../media/hdphoto1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24.png"/><Relationship Id="rId4" Type="http://schemas.microsoft.com/office/2007/relationships/hdphoto" Target="../media/hdphoto3.wdp"/><Relationship Id="rId9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28.png"/><Relationship Id="rId12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9.wdp"/><Relationship Id="rId11" Type="http://schemas.openxmlformats.org/officeDocument/2006/relationships/image" Target="../media/image15.png"/><Relationship Id="rId5" Type="http://schemas.openxmlformats.org/officeDocument/2006/relationships/image" Target="../media/image46.png"/><Relationship Id="rId10" Type="http://schemas.openxmlformats.org/officeDocument/2006/relationships/image" Target="../media/image30.png"/><Relationship Id="rId4" Type="http://schemas.microsoft.com/office/2007/relationships/hdphoto" Target="../media/hdphoto18.wdp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PROGRAM PODR</a:t>
            </a:r>
            <a:r>
              <a:rPr lang="sr-Latn-RS" sz="3600" dirty="0" smtClean="0">
                <a:latin typeface="+mn-lt"/>
              </a:rPr>
              <a:t>ŠKE PRIVREDNIM DRUŠTVIMA U 2021. GODINI</a:t>
            </a:r>
            <a:endParaRPr lang="sr-Latn-CS" sz="2700" b="0" dirty="0">
              <a:latin typeface="+mn-lt"/>
            </a:endParaRPr>
          </a:p>
        </p:txBody>
      </p:sp>
      <p:sp>
        <p:nvSpPr>
          <p:cNvPr id="9" name="Čuvar mesta za podnožje 3"/>
          <p:cNvSpPr>
            <a:spLocks noGrp="1"/>
          </p:cNvSpPr>
          <p:nvPr>
            <p:ph type="ftr" sz="quarter" idx="11"/>
          </p:nvPr>
        </p:nvSpPr>
        <p:spPr>
          <a:xfrm>
            <a:off x="76200" y="6477000"/>
            <a:ext cx="9550400" cy="228600"/>
          </a:xfrm>
        </p:spPr>
        <p:txBody>
          <a:bodyPr/>
          <a:lstStyle/>
          <a:p>
            <a:pPr lvl="0" algn="ctr">
              <a:defRPr/>
            </a:pPr>
            <a:r>
              <a:rPr kumimoji="0" lang="sr-Latn-R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Arial" panose="020B0604020202020204" pitchFamily="34" charset="0"/>
              </a:rPr>
              <a:t>Autorska prava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Arial" panose="020B0604020202020204" pitchFamily="34" charset="0"/>
              </a:rPr>
              <a:t>© 2021 </a:t>
            </a:r>
            <a:r>
              <a:rPr kumimoji="0" lang="sr-Latn-R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Arial" panose="020B0604020202020204" pitchFamily="34" charset="0"/>
              </a:rPr>
              <a:t>Razvojna Agencija Srbije.</a:t>
            </a:r>
            <a:r>
              <a:rPr lang="sr-Latn-RS" sz="1000" noProof="0" dirty="0">
                <a:solidFill>
                  <a:prstClr val="white"/>
                </a:solidFill>
                <a:latin typeface="Myriad Pro" pitchFamily="34" charset="0"/>
                <a:cs typeface="Arial" panose="020B0604020202020204" pitchFamily="34" charset="0"/>
              </a:rPr>
              <a:t> </a:t>
            </a:r>
            <a:r>
              <a:rPr lang="sr-Latn-RS" sz="1000" noProof="0" dirty="0" smtClean="0">
                <a:solidFill>
                  <a:prstClr val="white"/>
                </a:solidFill>
                <a:latin typeface="Myriad Pro" pitchFamily="34" charset="0"/>
                <a:cs typeface="Arial" panose="020B0604020202020204" pitchFamily="34" charset="0"/>
              </a:rPr>
              <a:t>Sva prava zadržana.</a:t>
            </a:r>
            <a:endParaRPr lang="en-US" sz="1000" dirty="0">
              <a:solidFill>
                <a:prstClr val="white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197"/>
          <a:stretch/>
        </p:blipFill>
        <p:spPr>
          <a:xfrm>
            <a:off x="2471737" y="76200"/>
            <a:ext cx="2362200" cy="2181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5"/>
          <a:stretch/>
        </p:blipFill>
        <p:spPr>
          <a:xfrm>
            <a:off x="76200" y="76200"/>
            <a:ext cx="2362200" cy="218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4" t="-3453" r="2262" b="5086"/>
          <a:stretch/>
        </p:blipFill>
        <p:spPr>
          <a:xfrm>
            <a:off x="9723838" y="2286000"/>
            <a:ext cx="239196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</p:spPr>
        <p:txBody>
          <a:bodyPr/>
          <a:lstStyle/>
          <a:p>
            <a:r>
              <a:rPr lang="sr-Latn-CS" dirty="0">
                <a:latin typeface="Myriad Pro" pitchFamily="34" charset="0"/>
              </a:rPr>
              <a:t>Autorska prava</a:t>
            </a:r>
            <a:r>
              <a:rPr lang="en-US" dirty="0">
                <a:latin typeface="Myriad Pro" pitchFamily="34" charset="0"/>
              </a:rPr>
              <a:t> © </a:t>
            </a:r>
            <a:r>
              <a:rPr lang="en-GB" dirty="0" smtClean="0">
                <a:latin typeface="Myriad Pro" pitchFamily="34" charset="0"/>
              </a:rPr>
              <a:t>2021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sr-Latn-CS" dirty="0">
                <a:latin typeface="Myriad Pro" pitchFamily="34" charset="0"/>
              </a:rPr>
              <a:t>Razvojna agencija Srbije</a:t>
            </a:r>
            <a:r>
              <a:rPr lang="en-US" dirty="0" smtClean="0">
                <a:latin typeface="Myriad Pro" pitchFamily="34" charset="0"/>
              </a:rPr>
              <a:t>.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tx2"/>
                </a:solidFill>
                <a:latin typeface="+mn-lt"/>
              </a:rPr>
              <a:t>Programi podrške privrednim društvima u 2021</a:t>
            </a:r>
            <a:r>
              <a:rPr lang="sr-Latn-RS" sz="3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. godini</a:t>
            </a: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fld id="{244992D8-05F2-4190-B17A-4AA6606963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6" name="Naslov 4"/>
          <p:cNvSpPr txBox="1">
            <a:spLocks/>
          </p:cNvSpPr>
          <p:nvPr/>
        </p:nvSpPr>
        <p:spPr>
          <a:xfrm>
            <a:off x="208047" y="0"/>
            <a:ext cx="10459953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smtClean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7" name="Čuvar mesta za broj slajda 2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92D8-05F2-4190-B17A-4AA6606963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 panose="02000503030000020004" pitchFamily="50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kurat" panose="02000503030000020004" pitchFamily="50" charset="0"/>
              <a:ea typeface="+mn-ea"/>
              <a:cs typeface="Arial" pitchFamily="34" charset="0"/>
            </a:endParaRPr>
          </a:p>
        </p:txBody>
      </p:sp>
      <p:sp>
        <p:nvSpPr>
          <p:cNvPr id="29" name="Naslov 4"/>
          <p:cNvSpPr txBox="1">
            <a:spLocks/>
          </p:cNvSpPr>
          <p:nvPr/>
        </p:nvSpPr>
        <p:spPr>
          <a:xfrm>
            <a:off x="152400" y="0"/>
            <a:ext cx="108204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kkurat" panose="02000503030000020004" pitchFamily="50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sr-Latn-RS" b="1" dirty="0" smtClean="0">
                <a:solidFill>
                  <a:prstClr val="white"/>
                </a:solidFill>
                <a:latin typeface="+mn-lt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14243" y="668937"/>
            <a:ext cx="1896744" cy="7848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1223129" y="668936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lvl="0">
              <a:defRPr/>
            </a:pPr>
            <a:r>
              <a:rPr lang="sr-Latn-RS" sz="2000" b="1" dirty="0" smtClean="0">
                <a:solidFill>
                  <a:prstClr val="white"/>
                </a:solidFill>
              </a:rPr>
              <a:t>Podržane aktivnosti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44" b="72709" l="22904" r="72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23586" r="21832" b="21833"/>
          <a:stretch/>
        </p:blipFill>
        <p:spPr>
          <a:xfrm>
            <a:off x="401554" y="777220"/>
            <a:ext cx="6858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DC1009A-4AC2-4E58-8C36-16AE5EAC4A4E}"/>
              </a:ext>
            </a:extLst>
          </p:cNvPr>
          <p:cNvSpPr/>
          <p:nvPr/>
        </p:nvSpPr>
        <p:spPr>
          <a:xfrm>
            <a:off x="193108" y="2804594"/>
            <a:ext cx="4907777" cy="3809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r-Latn-RS" sz="1600" dirty="0" smtClean="0">
                <a:solidFill>
                  <a:schemeClr val="tx2"/>
                </a:solidFill>
              </a:rPr>
              <a:t>Analiza </a:t>
            </a:r>
            <a:r>
              <a:rPr lang="sr-Latn-RS" sz="1600" dirty="0">
                <a:solidFill>
                  <a:schemeClr val="tx2"/>
                </a:solidFill>
              </a:rPr>
              <a:t>tržišta i proizvodnog asortimana</a:t>
            </a:r>
            <a:endParaRPr lang="en-US" sz="1600" dirty="0">
              <a:solidFill>
                <a:schemeClr val="tx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r-Latn-RS" sz="1600" dirty="0" smtClean="0">
                <a:solidFill>
                  <a:schemeClr val="tx2"/>
                </a:solidFill>
              </a:rPr>
              <a:t>Izrada </a:t>
            </a:r>
            <a:r>
              <a:rPr lang="sr-Latn-RS" sz="1600" dirty="0">
                <a:solidFill>
                  <a:schemeClr val="tx2"/>
                </a:solidFill>
              </a:rPr>
              <a:t>analize plasmana proizvoda uključujući private label </a:t>
            </a:r>
            <a:r>
              <a:rPr lang="sr-Latn-RS" sz="1600" dirty="0" smtClean="0">
                <a:solidFill>
                  <a:schemeClr val="tx2"/>
                </a:solidFill>
              </a:rPr>
              <a:t>distributivne kanale</a:t>
            </a:r>
            <a:endParaRPr lang="en-US" sz="1600" dirty="0">
              <a:solidFill>
                <a:schemeClr val="tx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r-Latn-RS" sz="1600" dirty="0" smtClean="0">
                <a:solidFill>
                  <a:schemeClr val="tx2"/>
                </a:solidFill>
              </a:rPr>
              <a:t>Izrada </a:t>
            </a:r>
            <a:r>
              <a:rPr lang="sr-Latn-RS" sz="1600" dirty="0">
                <a:solidFill>
                  <a:schemeClr val="tx2"/>
                </a:solidFill>
              </a:rPr>
              <a:t>marketing plana i identifikacija distributivnih kanala na ciljanom tržištu</a:t>
            </a:r>
            <a:endParaRPr lang="en-US" sz="1600" dirty="0">
              <a:solidFill>
                <a:schemeClr val="tx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r-Latn-RS" sz="1600" dirty="0" smtClean="0">
                <a:solidFill>
                  <a:schemeClr val="tx2"/>
                </a:solidFill>
              </a:rPr>
              <a:t>Izrada </a:t>
            </a:r>
            <a:r>
              <a:rPr lang="sr-Latn-RS" sz="1600" dirty="0">
                <a:solidFill>
                  <a:schemeClr val="tx2"/>
                </a:solidFill>
              </a:rPr>
              <a:t>plana brendiranja proizvoda prema ciljanom </a:t>
            </a:r>
            <a:r>
              <a:rPr lang="sr-Latn-RS" sz="1600" dirty="0" smtClean="0">
                <a:solidFill>
                  <a:schemeClr val="tx2"/>
                </a:solidFill>
              </a:rPr>
              <a:t>tržištu</a:t>
            </a:r>
            <a:endParaRPr lang="en-US" sz="1600" dirty="0">
              <a:solidFill>
                <a:schemeClr val="tx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r-Latn-RS" sz="1600" dirty="0" smtClean="0">
                <a:solidFill>
                  <a:schemeClr val="tx2"/>
                </a:solidFill>
              </a:rPr>
              <a:t>Marketinške </a:t>
            </a:r>
            <a:r>
              <a:rPr lang="sr-Latn-RS" sz="1600" dirty="0">
                <a:solidFill>
                  <a:schemeClr val="tx2"/>
                </a:solidFill>
              </a:rPr>
              <a:t>aktivnosti na promociji </a:t>
            </a:r>
            <a:r>
              <a:rPr lang="sr-Latn-RS" sz="1600" dirty="0" smtClean="0">
                <a:solidFill>
                  <a:schemeClr val="tx2"/>
                </a:solidFill>
              </a:rPr>
              <a:t>brenda</a:t>
            </a:r>
            <a:endParaRPr lang="en-US" sz="1600" dirty="0">
              <a:solidFill>
                <a:schemeClr val="tx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r-Latn-RS" sz="1600" dirty="0" smtClean="0">
                <a:solidFill>
                  <a:schemeClr val="tx2"/>
                </a:solidFill>
              </a:rPr>
              <a:t>Dizajn </a:t>
            </a:r>
            <a:r>
              <a:rPr lang="sr-Latn-RS" sz="1600" dirty="0">
                <a:solidFill>
                  <a:schemeClr val="tx2"/>
                </a:solidFill>
              </a:rPr>
              <a:t>i redizajn proizvoda/pakovanja i ambalaže radi </a:t>
            </a:r>
            <a:r>
              <a:rPr lang="sr-Latn-RS" sz="1600" dirty="0" smtClean="0">
                <a:solidFill>
                  <a:schemeClr val="tx2"/>
                </a:solidFill>
              </a:rPr>
              <a:t>prilagođavanjima</a:t>
            </a:r>
            <a:r>
              <a:rPr lang="sr-Latn-RS" sz="1600" dirty="0">
                <a:solidFill>
                  <a:schemeClr val="tx2"/>
                </a:solidFill>
              </a:rPr>
              <a:t> </a:t>
            </a:r>
            <a:r>
              <a:rPr lang="sr-Latn-RS" sz="1600" dirty="0" smtClean="0">
                <a:solidFill>
                  <a:schemeClr val="tx2"/>
                </a:solidFill>
              </a:rPr>
              <a:t>regulatornim </a:t>
            </a:r>
            <a:r>
              <a:rPr lang="sr-Latn-RS" sz="1600" dirty="0">
                <a:solidFill>
                  <a:schemeClr val="tx2"/>
                </a:solidFill>
              </a:rPr>
              <a:t>zahtevima ciljanog </a:t>
            </a:r>
            <a:r>
              <a:rPr lang="sr-Latn-RS" sz="1600" dirty="0" smtClean="0">
                <a:solidFill>
                  <a:schemeClr val="tx2"/>
                </a:solidFill>
              </a:rPr>
              <a:t>tržišta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C1009A-4AC2-4E58-8C36-16AE5EAC4A4E}"/>
              </a:ext>
            </a:extLst>
          </p:cNvPr>
          <p:cNvSpPr/>
          <p:nvPr/>
        </p:nvSpPr>
        <p:spPr>
          <a:xfrm>
            <a:off x="6096000" y="2804594"/>
            <a:ext cx="5410200" cy="37593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noProof="1" smtClean="0">
                <a:solidFill>
                  <a:schemeClr val="tx2"/>
                </a:solidFill>
              </a:rPr>
              <a:t>Sticanje znanja u vezi sa prodajom na inostranom tržištu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noProof="1" smtClean="0">
                <a:solidFill>
                  <a:schemeClr val="tx2"/>
                </a:solidFill>
              </a:rPr>
              <a:t>Finansijsko upravljanje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noProof="1" smtClean="0">
                <a:solidFill>
                  <a:schemeClr val="tx2"/>
                </a:solidFill>
              </a:rPr>
              <a:t>Kalkulacija cena proizvoda </a:t>
            </a:r>
            <a:r>
              <a:rPr lang="sr-Latn-RS" sz="1600" noProof="1" smtClean="0">
                <a:solidFill>
                  <a:schemeClr val="tx2"/>
                </a:solidFill>
              </a:rPr>
              <a:t>i</a:t>
            </a:r>
            <a:r>
              <a:rPr lang="en-US" sz="1600" noProof="1" smtClean="0">
                <a:solidFill>
                  <a:schemeClr val="tx2"/>
                </a:solidFill>
              </a:rPr>
              <a:t> troškova izvoza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noProof="1" smtClean="0">
                <a:solidFill>
                  <a:schemeClr val="tx2"/>
                </a:solidFill>
              </a:rPr>
              <a:t>Sticanje znanja u vezi sa pravnim/carinskim/poreskim aspektima poslovanja na inostranom tržištu</a:t>
            </a:r>
          </a:p>
          <a:p>
            <a:pPr algn="just">
              <a:spcAft>
                <a:spcPts val="1200"/>
              </a:spcAft>
            </a:pPr>
            <a:endParaRPr lang="en-US" sz="1400" noProof="1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789" b="68707" l="26393" r="68622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17347" r="31232" b="25510"/>
          <a:stretch/>
        </p:blipFill>
        <p:spPr>
          <a:xfrm>
            <a:off x="9783009" y="5107308"/>
            <a:ext cx="1336487" cy="1403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799" y="2232936"/>
            <a:ext cx="4936086" cy="388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Latn-RS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sr-Latn-RS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 IZVOZNOG MARKETINGA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50" b="77211" l="29912" r="80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33" t="25510" r="21847" b="20068"/>
          <a:stretch/>
        </p:blipFill>
        <p:spPr>
          <a:xfrm>
            <a:off x="3500750" y="5416906"/>
            <a:ext cx="1147081" cy="114708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163357" y="2232936"/>
            <a:ext cx="4936086" cy="388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Latn-RS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sr-Latn-RS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UNAPREĐENJE IZVOZNIH SPOSOBNOSTI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67650" y="5989238"/>
            <a:ext cx="18669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600" b="1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 1.000.000 rsd</a:t>
            </a:r>
            <a:endParaRPr lang="en-US" sz="1600" b="1" kern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00542" y="1600652"/>
            <a:ext cx="5800558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Konsultantska podrška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62152" y="6053419"/>
            <a:ext cx="18669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600" b="1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 </a:t>
            </a:r>
            <a:r>
              <a:rPr lang="sr-Latn-RS" sz="16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sr-Latn-RS" sz="1600" b="1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.000.000 rsd</a:t>
            </a:r>
            <a:endParaRPr lang="en-US" sz="1600" b="1" kern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76753" y="5989238"/>
            <a:ext cx="54373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r-Latn-R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r-Latn-R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437070" y="5808963"/>
            <a:ext cx="54373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sr-Latn-R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07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</p:spPr>
        <p:txBody>
          <a:bodyPr/>
          <a:lstStyle/>
          <a:p>
            <a:r>
              <a:rPr lang="sr-Latn-CS" dirty="0">
                <a:latin typeface="Myriad Pro" pitchFamily="34" charset="0"/>
              </a:rPr>
              <a:t>Autorska prava</a:t>
            </a:r>
            <a:r>
              <a:rPr lang="en-US" dirty="0">
                <a:latin typeface="Myriad Pro" pitchFamily="34" charset="0"/>
              </a:rPr>
              <a:t> © </a:t>
            </a:r>
            <a:r>
              <a:rPr lang="en-GB" dirty="0" smtClean="0">
                <a:latin typeface="Myriad Pro" pitchFamily="34" charset="0"/>
              </a:rPr>
              <a:t>2021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sr-Latn-CS" dirty="0">
                <a:latin typeface="Myriad Pro" pitchFamily="34" charset="0"/>
              </a:rPr>
              <a:t>Razvojna agencija Srbije</a:t>
            </a:r>
            <a:r>
              <a:rPr lang="en-US" dirty="0" smtClean="0">
                <a:latin typeface="Myriad Pro" pitchFamily="34" charset="0"/>
              </a:rPr>
              <a:t>.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tx2"/>
                </a:solidFill>
                <a:latin typeface="+mn-lt"/>
              </a:rPr>
              <a:t>Programi podrške privrednim društvima u 2021</a:t>
            </a:r>
            <a:r>
              <a:rPr lang="sr-Latn-RS" sz="3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. godini</a:t>
            </a: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fld id="{244992D8-05F2-4190-B17A-4AA6606963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" name="Naslov 4"/>
          <p:cNvSpPr txBox="1">
            <a:spLocks/>
          </p:cNvSpPr>
          <p:nvPr/>
        </p:nvSpPr>
        <p:spPr>
          <a:xfrm>
            <a:off x="208047" y="0"/>
            <a:ext cx="10459953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smtClean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7" name="Čuvar mesta za broj slajda 2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92D8-05F2-4190-B17A-4AA6606963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 panose="02000503030000020004" pitchFamily="50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kurat" panose="02000503030000020004" pitchFamily="50" charset="0"/>
              <a:ea typeface="+mn-ea"/>
              <a:cs typeface="Arial" pitchFamily="34" charset="0"/>
            </a:endParaRPr>
          </a:p>
        </p:txBody>
      </p:sp>
      <p:sp>
        <p:nvSpPr>
          <p:cNvPr id="28" name="Čuvar mesta za podnožje 3"/>
          <p:cNvSpPr txBox="1">
            <a:spLocks/>
          </p:cNvSpPr>
          <p:nvPr/>
        </p:nvSpPr>
        <p:spPr>
          <a:xfrm>
            <a:off x="1320800" y="6629400"/>
            <a:ext cx="955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solidFill>
                <a:prstClr val="white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  <p:sp>
        <p:nvSpPr>
          <p:cNvPr id="29" name="Naslov 4"/>
          <p:cNvSpPr txBox="1">
            <a:spLocks/>
          </p:cNvSpPr>
          <p:nvPr/>
        </p:nvSpPr>
        <p:spPr>
          <a:xfrm>
            <a:off x="152400" y="0"/>
            <a:ext cx="108204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kkurat" panose="02000503030000020004" pitchFamily="50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sr-Latn-RS" b="1" dirty="0" smtClean="0">
                <a:solidFill>
                  <a:prstClr val="white"/>
                </a:solidFill>
                <a:latin typeface="+mn-lt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14243" y="668937"/>
            <a:ext cx="1896744" cy="7848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1288882" y="668936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lvl="0">
              <a:defRPr/>
            </a:pPr>
            <a:r>
              <a:rPr lang="sr-Latn-RS" sz="2000" b="1" dirty="0" smtClean="0">
                <a:solidFill>
                  <a:prstClr val="white"/>
                </a:solidFill>
              </a:rPr>
              <a:t>Podržane aktivnosti</a:t>
            </a:r>
            <a:endParaRPr lang="en-US" sz="4800" b="1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44" b="72709" l="22904" r="72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23586" r="21832" b="21833"/>
          <a:stretch/>
        </p:blipFill>
        <p:spPr>
          <a:xfrm>
            <a:off x="401554" y="777220"/>
            <a:ext cx="6858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DC1009A-4AC2-4E58-8C36-16AE5EAC4A4E}"/>
              </a:ext>
            </a:extLst>
          </p:cNvPr>
          <p:cNvSpPr/>
          <p:nvPr/>
        </p:nvSpPr>
        <p:spPr>
          <a:xfrm>
            <a:off x="68409" y="2803427"/>
            <a:ext cx="3569289" cy="3809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r-Latn-RS" sz="1600" dirty="0" smtClean="0">
                <a:solidFill>
                  <a:schemeClr val="tx2"/>
                </a:solidFill>
              </a:rPr>
              <a:t>Izlaganje </a:t>
            </a:r>
            <a:r>
              <a:rPr lang="sr-Latn-RS" sz="1600" dirty="0">
                <a:solidFill>
                  <a:schemeClr val="tx2"/>
                </a:solidFill>
              </a:rPr>
              <a:t>na međunarodnim sajmovima iz oblasti drvne i prehrambene industrije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r-Latn-RS" sz="1600" dirty="0" smtClean="0">
                <a:solidFill>
                  <a:schemeClr val="tx2"/>
                </a:solidFill>
              </a:rPr>
              <a:t>Poseta </a:t>
            </a:r>
            <a:r>
              <a:rPr lang="sr-Latn-RS" sz="1600" dirty="0">
                <a:solidFill>
                  <a:schemeClr val="tx2"/>
                </a:solidFill>
              </a:rPr>
              <a:t>kupcu ili distributeru u okviru kompanijske </a:t>
            </a:r>
            <a:r>
              <a:rPr lang="sr-Latn-RS" sz="1600" dirty="0" smtClean="0">
                <a:solidFill>
                  <a:schemeClr val="tx2"/>
                </a:solidFill>
              </a:rPr>
              <a:t>misije</a:t>
            </a:r>
            <a:endParaRPr lang="sr-Latn-RS" sz="1600" dirty="0">
              <a:solidFill>
                <a:schemeClr val="tx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sr-Latn-RS" sz="1600" dirty="0" smtClean="0">
                <a:solidFill>
                  <a:schemeClr val="tx2"/>
                </a:solidFill>
              </a:rPr>
              <a:t>Učešće </a:t>
            </a:r>
            <a:r>
              <a:rPr lang="sr-Latn-RS" sz="1600" dirty="0">
                <a:solidFill>
                  <a:schemeClr val="tx2"/>
                </a:solidFill>
              </a:rPr>
              <a:t>na online sajmovima, vebinarima I događajima iz oblasti drvne i prehrambene industrije</a:t>
            </a:r>
          </a:p>
          <a:p>
            <a:pPr lvl="0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C1009A-4AC2-4E58-8C36-16AE5EAC4A4E}"/>
              </a:ext>
            </a:extLst>
          </p:cNvPr>
          <p:cNvSpPr/>
          <p:nvPr/>
        </p:nvSpPr>
        <p:spPr>
          <a:xfrm>
            <a:off x="3974708" y="2819400"/>
            <a:ext cx="3798148" cy="37445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noProof="1" smtClean="0">
                <a:solidFill>
                  <a:schemeClr val="tx2"/>
                </a:solidFill>
              </a:rPr>
              <a:t>Troškovi </a:t>
            </a:r>
            <a:r>
              <a:rPr lang="en-US" sz="1600" noProof="1">
                <a:solidFill>
                  <a:schemeClr val="tx2"/>
                </a:solidFill>
              </a:rPr>
              <a:t>atesta, homologacije, sertifikacije proizvoda </a:t>
            </a:r>
            <a:r>
              <a:rPr lang="sr-Latn-RS" sz="1600" noProof="1" smtClean="0">
                <a:solidFill>
                  <a:schemeClr val="tx2"/>
                </a:solidFill>
              </a:rPr>
              <a:t>i</a:t>
            </a:r>
            <a:r>
              <a:rPr lang="en-US" sz="1600" noProof="1" smtClean="0">
                <a:solidFill>
                  <a:schemeClr val="tx2"/>
                </a:solidFill>
              </a:rPr>
              <a:t> </a:t>
            </a:r>
            <a:r>
              <a:rPr lang="en-US" sz="1600" noProof="1">
                <a:solidFill>
                  <a:schemeClr val="tx2"/>
                </a:solidFill>
              </a:rPr>
              <a:t>proizvodnih procesa potrebnih za plasman proizvoda na ciljanom tržištu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noProof="1" smtClean="0">
                <a:solidFill>
                  <a:schemeClr val="tx2"/>
                </a:solidFill>
              </a:rPr>
              <a:t>Troškovi </a:t>
            </a:r>
            <a:r>
              <a:rPr lang="en-US" sz="1600" noProof="1">
                <a:solidFill>
                  <a:schemeClr val="tx2"/>
                </a:solidFill>
              </a:rPr>
              <a:t>ulistavanja proizvoda u trgovinske lance na ciljanom </a:t>
            </a:r>
            <a:r>
              <a:rPr lang="en-US" sz="1600" noProof="1" smtClean="0">
                <a:solidFill>
                  <a:schemeClr val="tx2"/>
                </a:solidFill>
              </a:rPr>
              <a:t>tržištu</a:t>
            </a:r>
            <a:endParaRPr lang="en-US" sz="1600" noProof="1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en-US" sz="1400" noProof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27" y="1735736"/>
            <a:ext cx="3537205" cy="9814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tx2"/>
                </a:solidFill>
              </a:rPr>
              <a:t>IZLAGANJE NA MEĐUNARODNIM SAJMOVIMA I POSLOVNIM SUSRETIMA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74708" y="1759385"/>
            <a:ext cx="37981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ULAZAK NA CILJANO TRŽIŠTE I UNAPREĐENJE POZICIJE NA ISTOM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C1009A-4AC2-4E58-8C36-16AE5EAC4A4E}"/>
              </a:ext>
            </a:extLst>
          </p:cNvPr>
          <p:cNvSpPr/>
          <p:nvPr/>
        </p:nvSpPr>
        <p:spPr>
          <a:xfrm>
            <a:off x="8001000" y="2819400"/>
            <a:ext cx="3798148" cy="37445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182880" rIns="18288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noProof="1" smtClean="0">
                <a:solidFill>
                  <a:schemeClr val="tx2"/>
                </a:solidFill>
              </a:rPr>
              <a:t>Razvoj </a:t>
            </a:r>
            <a:r>
              <a:rPr lang="en-US" sz="1600" noProof="1">
                <a:solidFill>
                  <a:schemeClr val="tx2"/>
                </a:solidFill>
              </a:rPr>
              <a:t>novog proizvoda prema zahtevima ciljanih </a:t>
            </a:r>
            <a:r>
              <a:rPr lang="en-US" sz="1600" noProof="1" smtClean="0">
                <a:solidFill>
                  <a:schemeClr val="tx2"/>
                </a:solidFill>
              </a:rPr>
              <a:t>tržišta</a:t>
            </a:r>
            <a:endParaRPr lang="en-US" sz="1600" noProof="1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noProof="1" smtClean="0">
                <a:solidFill>
                  <a:schemeClr val="tx2"/>
                </a:solidFill>
              </a:rPr>
              <a:t>Nabavka </a:t>
            </a:r>
            <a:r>
              <a:rPr lang="en-US" sz="1600" noProof="1">
                <a:solidFill>
                  <a:schemeClr val="tx2"/>
                </a:solidFill>
              </a:rPr>
              <a:t>specifične opreme u cilju povećanja izvoza na ciljanom tržištu.</a:t>
            </a:r>
          </a:p>
          <a:p>
            <a:pPr algn="just">
              <a:spcAft>
                <a:spcPts val="1200"/>
              </a:spcAft>
            </a:pPr>
            <a:endParaRPr lang="en-US" sz="1400" noProof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01000" y="1780824"/>
            <a:ext cx="37981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UNAPREĐENJE </a:t>
            </a:r>
            <a:r>
              <a:rPr lang="en-GB" b="1" dirty="0" smtClean="0">
                <a:solidFill>
                  <a:schemeClr val="tx2"/>
                </a:solidFill>
              </a:rPr>
              <a:t>PROIZV</a:t>
            </a:r>
            <a:r>
              <a:rPr lang="sr-Latn-RS" b="1" dirty="0">
                <a:solidFill>
                  <a:schemeClr val="tx2"/>
                </a:solidFill>
              </a:rPr>
              <a:t>O</a:t>
            </a:r>
            <a:r>
              <a:rPr lang="en-GB" b="1" dirty="0" smtClean="0">
                <a:solidFill>
                  <a:schemeClr val="tx2"/>
                </a:solidFill>
              </a:rPr>
              <a:t>DNIH </a:t>
            </a:r>
            <a:r>
              <a:rPr lang="en-GB" b="1" dirty="0">
                <a:solidFill>
                  <a:schemeClr val="tx2"/>
                </a:solidFill>
              </a:rPr>
              <a:t>SPOSOBNOSTI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789" b="68707" l="26393" r="68622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17347" r="31232" b="25510"/>
          <a:stretch/>
        </p:blipFill>
        <p:spPr>
          <a:xfrm>
            <a:off x="1935050" y="5172708"/>
            <a:ext cx="1336487" cy="14033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789" b="68707" l="26393" r="68622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17347" r="31232" b="25510"/>
          <a:stretch/>
        </p:blipFill>
        <p:spPr>
          <a:xfrm>
            <a:off x="6248400" y="5148644"/>
            <a:ext cx="1336487" cy="14033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50" b="77211" l="29912" r="80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33" t="25510" r="21847" b="20068"/>
          <a:stretch/>
        </p:blipFill>
        <p:spPr>
          <a:xfrm>
            <a:off x="10297659" y="5300822"/>
            <a:ext cx="1147081" cy="114708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0814357" y="5874362"/>
            <a:ext cx="54373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r-Latn-R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r-Latn-R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22420" y="5850299"/>
            <a:ext cx="54373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sr-Latn-R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70001" y="5874362"/>
            <a:ext cx="54373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sr-Latn-R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8047" y="5850299"/>
            <a:ext cx="18669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600" b="1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 </a:t>
            </a:r>
            <a:r>
              <a:rPr lang="sr-Latn-RS" sz="16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sr-Latn-RS" sz="1600" b="1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.500.000 rsd</a:t>
            </a:r>
            <a:endParaRPr lang="en-US" sz="1600" b="1" kern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8104" y="5860757"/>
            <a:ext cx="18669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600" b="1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 </a:t>
            </a:r>
            <a:r>
              <a:rPr lang="sr-Latn-RS" sz="16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sr-Latn-RS" sz="1600" b="1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.000.000 rsd</a:t>
            </a:r>
            <a:endParaRPr lang="en-US" sz="1600" b="1" kern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57154" y="5850299"/>
            <a:ext cx="18669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600" b="1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 </a:t>
            </a:r>
            <a:r>
              <a:rPr lang="sr-Latn-RS" sz="16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4</a:t>
            </a:r>
            <a:r>
              <a:rPr lang="sr-Latn-RS" sz="1600" b="1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.000.000 rsd</a:t>
            </a:r>
            <a:endParaRPr lang="en-US" sz="1600" b="1" kern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58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</p:spPr>
        <p:txBody>
          <a:bodyPr/>
          <a:lstStyle/>
          <a:p>
            <a:r>
              <a:rPr lang="sr-Latn-CS" dirty="0">
                <a:latin typeface="Myriad Pro" pitchFamily="34" charset="0"/>
              </a:rPr>
              <a:t>Autorska prava</a:t>
            </a:r>
            <a:r>
              <a:rPr lang="en-US" dirty="0">
                <a:latin typeface="Myriad Pro" pitchFamily="34" charset="0"/>
              </a:rPr>
              <a:t> © </a:t>
            </a:r>
            <a:r>
              <a:rPr lang="en-GB" dirty="0" smtClean="0">
                <a:latin typeface="Myriad Pro" pitchFamily="34" charset="0"/>
              </a:rPr>
              <a:t>2021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sr-Latn-CS" dirty="0">
                <a:latin typeface="Myriad Pro" pitchFamily="34" charset="0"/>
              </a:rPr>
              <a:t>Razvojna agencija Srbije</a:t>
            </a:r>
            <a:r>
              <a:rPr lang="en-US" dirty="0" smtClean="0">
                <a:latin typeface="Myriad Pro" pitchFamily="34" charset="0"/>
              </a:rPr>
              <a:t>.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tx2"/>
                </a:solidFill>
                <a:latin typeface="+mn-lt"/>
              </a:rPr>
              <a:t>Programi podrške privrednim društvima u 2021</a:t>
            </a:r>
            <a:r>
              <a:rPr lang="sr-Latn-RS" sz="3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. godini</a:t>
            </a: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fld id="{244992D8-05F2-4190-B17A-4AA6606963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" name="Naslov 4"/>
          <p:cNvSpPr txBox="1">
            <a:spLocks/>
          </p:cNvSpPr>
          <p:nvPr/>
        </p:nvSpPr>
        <p:spPr>
          <a:xfrm>
            <a:off x="208047" y="0"/>
            <a:ext cx="10459953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smtClean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7" name="Čuvar mesta za broj slajda 2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92D8-05F2-4190-B17A-4AA6606963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 panose="02000503030000020004" pitchFamily="50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kurat" panose="02000503030000020004" pitchFamily="50" charset="0"/>
              <a:ea typeface="+mn-ea"/>
              <a:cs typeface="Arial" pitchFamily="34" charset="0"/>
            </a:endParaRPr>
          </a:p>
        </p:txBody>
      </p:sp>
      <p:sp>
        <p:nvSpPr>
          <p:cNvPr id="28" name="Čuvar mesta za podnožje 3"/>
          <p:cNvSpPr txBox="1">
            <a:spLocks/>
          </p:cNvSpPr>
          <p:nvPr/>
        </p:nvSpPr>
        <p:spPr>
          <a:xfrm>
            <a:off x="1320800" y="6629400"/>
            <a:ext cx="955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solidFill>
                <a:prstClr val="white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  <p:sp>
        <p:nvSpPr>
          <p:cNvPr id="29" name="Naslov 4"/>
          <p:cNvSpPr txBox="1">
            <a:spLocks/>
          </p:cNvSpPr>
          <p:nvPr/>
        </p:nvSpPr>
        <p:spPr>
          <a:xfrm>
            <a:off x="152400" y="0"/>
            <a:ext cx="108204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kkurat" panose="02000503030000020004" pitchFamily="50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sr-Latn-RS" b="1" dirty="0" smtClean="0">
                <a:solidFill>
                  <a:prstClr val="white"/>
                </a:solidFill>
                <a:latin typeface="+mn-lt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14243" y="668937"/>
            <a:ext cx="1896744" cy="7848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1336508" y="668936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lvl="0">
              <a:defRPr/>
            </a:pPr>
            <a:r>
              <a:rPr lang="en-US" b="1" dirty="0" err="1" smtClean="0">
                <a:solidFill>
                  <a:prstClr val="white"/>
                </a:solidFill>
              </a:rPr>
              <a:t>Koraci</a:t>
            </a:r>
            <a:r>
              <a:rPr lang="en-US" b="1" dirty="0" smtClean="0">
                <a:solidFill>
                  <a:prstClr val="white"/>
                </a:solidFill>
              </a:rPr>
              <a:t> u </a:t>
            </a:r>
            <a:r>
              <a:rPr lang="en-US" b="1" dirty="0" err="1" smtClean="0">
                <a:solidFill>
                  <a:prstClr val="white"/>
                </a:solidFill>
              </a:rPr>
              <a:t>programu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44" b="72709" l="22904" r="72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23586" r="21832" b="21833"/>
          <a:stretch/>
        </p:blipFill>
        <p:spPr>
          <a:xfrm>
            <a:off x="401554" y="777220"/>
            <a:ext cx="6858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195243" y="2229843"/>
            <a:ext cx="9675957" cy="3471182"/>
            <a:chOff x="990600" y="1954458"/>
            <a:chExt cx="9675957" cy="3471182"/>
          </a:xfrm>
        </p:grpSpPr>
        <p:sp>
          <p:nvSpPr>
            <p:cNvPr id="14" name="Oval 76">
              <a:extLst>
                <a:ext uri="{FF2B5EF4-FFF2-40B4-BE49-F238E27FC236}">
                  <a16:creationId xmlns:a16="http://schemas.microsoft.com/office/drawing/2014/main" id="{BC36F559-23F5-4B50-B939-01EB4C4B478A}"/>
                </a:ext>
              </a:extLst>
            </p:cNvPr>
            <p:cNvSpPr/>
            <p:nvPr/>
          </p:nvSpPr>
          <p:spPr>
            <a:xfrm>
              <a:off x="1628529" y="2861352"/>
              <a:ext cx="936000" cy="936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</a:endParaRPr>
            </a:p>
          </p:txBody>
        </p:sp>
        <p:sp>
          <p:nvSpPr>
            <p:cNvPr id="15" name="Oval 78">
              <a:extLst>
                <a:ext uri="{FF2B5EF4-FFF2-40B4-BE49-F238E27FC236}">
                  <a16:creationId xmlns:a16="http://schemas.microsoft.com/office/drawing/2014/main" id="{4FCFFE7F-7EB4-4522-9DEB-52F0666A5F20}"/>
                </a:ext>
              </a:extLst>
            </p:cNvPr>
            <p:cNvSpPr/>
            <p:nvPr/>
          </p:nvSpPr>
          <p:spPr>
            <a:xfrm>
              <a:off x="3248935" y="3797456"/>
              <a:ext cx="936000" cy="936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</a:endParaRPr>
            </a:p>
          </p:txBody>
        </p:sp>
        <p:sp>
          <p:nvSpPr>
            <p:cNvPr id="16" name="Oval 79">
              <a:extLst>
                <a:ext uri="{FF2B5EF4-FFF2-40B4-BE49-F238E27FC236}">
                  <a16:creationId xmlns:a16="http://schemas.microsoft.com/office/drawing/2014/main" id="{A993B357-8114-458D-8E13-F395CFEAE41B}"/>
                </a:ext>
              </a:extLst>
            </p:cNvPr>
            <p:cNvSpPr/>
            <p:nvPr/>
          </p:nvSpPr>
          <p:spPr>
            <a:xfrm>
              <a:off x="4869981" y="2514020"/>
              <a:ext cx="936000" cy="936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</a:endParaRPr>
            </a:p>
          </p:txBody>
        </p:sp>
        <p:sp>
          <p:nvSpPr>
            <p:cNvPr id="17" name="Oval 84">
              <a:extLst>
                <a:ext uri="{FF2B5EF4-FFF2-40B4-BE49-F238E27FC236}">
                  <a16:creationId xmlns:a16="http://schemas.microsoft.com/office/drawing/2014/main" id="{ED7230F8-33DB-4D38-8619-43EF1FE03773}"/>
                </a:ext>
              </a:extLst>
            </p:cNvPr>
            <p:cNvSpPr/>
            <p:nvPr/>
          </p:nvSpPr>
          <p:spPr>
            <a:xfrm>
              <a:off x="6865412" y="2517737"/>
              <a:ext cx="936000" cy="936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</a:endParaRPr>
            </a:p>
          </p:txBody>
        </p:sp>
        <p:sp>
          <p:nvSpPr>
            <p:cNvPr id="18" name="Oval 105">
              <a:extLst>
                <a:ext uri="{FF2B5EF4-FFF2-40B4-BE49-F238E27FC236}">
                  <a16:creationId xmlns:a16="http://schemas.microsoft.com/office/drawing/2014/main" id="{8A704C50-2B89-4115-8604-BD456D18466B}"/>
                </a:ext>
              </a:extLst>
            </p:cNvPr>
            <p:cNvSpPr/>
            <p:nvPr/>
          </p:nvSpPr>
          <p:spPr>
            <a:xfrm>
              <a:off x="8099271" y="4013480"/>
              <a:ext cx="946882" cy="936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</a:endParaRPr>
            </a:p>
          </p:txBody>
        </p:sp>
        <p:sp>
          <p:nvSpPr>
            <p:cNvPr id="19" name="Oval 106">
              <a:extLst>
                <a:ext uri="{FF2B5EF4-FFF2-40B4-BE49-F238E27FC236}">
                  <a16:creationId xmlns:a16="http://schemas.microsoft.com/office/drawing/2014/main" id="{6F484F0E-695F-4197-A5D8-039B86066D09}"/>
                </a:ext>
              </a:extLst>
            </p:cNvPr>
            <p:cNvSpPr/>
            <p:nvPr/>
          </p:nvSpPr>
          <p:spPr>
            <a:xfrm>
              <a:off x="9730557" y="2861352"/>
              <a:ext cx="936000" cy="936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0" name="Straight Connector 108">
              <a:extLst>
                <a:ext uri="{FF2B5EF4-FFF2-40B4-BE49-F238E27FC236}">
                  <a16:creationId xmlns:a16="http://schemas.microsoft.com/office/drawing/2014/main" id="{E2CA6943-BA53-442E-9904-60DC918CFC56}"/>
                </a:ext>
              </a:extLst>
            </p:cNvPr>
            <p:cNvCxnSpPr>
              <a:stCxn id="14" idx="4"/>
            </p:cNvCxnSpPr>
            <p:nvPr/>
          </p:nvCxnSpPr>
          <p:spPr>
            <a:xfrm>
              <a:off x="2096529" y="3797352"/>
              <a:ext cx="0" cy="468104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109">
              <a:extLst>
                <a:ext uri="{FF2B5EF4-FFF2-40B4-BE49-F238E27FC236}">
                  <a16:creationId xmlns:a16="http://schemas.microsoft.com/office/drawing/2014/main" id="{39492909-5ADC-43D3-B958-22E4B5E1B286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2096529" y="4265456"/>
              <a:ext cx="1152406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110">
              <a:extLst>
                <a:ext uri="{FF2B5EF4-FFF2-40B4-BE49-F238E27FC236}">
                  <a16:creationId xmlns:a16="http://schemas.microsoft.com/office/drawing/2014/main" id="{C4507934-B206-43DA-8F0E-506AD3F865D0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3709170" y="2969312"/>
              <a:ext cx="7765" cy="828144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111">
              <a:extLst>
                <a:ext uri="{FF2B5EF4-FFF2-40B4-BE49-F238E27FC236}">
                  <a16:creationId xmlns:a16="http://schemas.microsoft.com/office/drawing/2014/main" id="{8A0711B8-A62E-48D0-BCBB-687761B8B9C0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3717575" y="2982020"/>
              <a:ext cx="1152406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112">
              <a:extLst>
                <a:ext uri="{FF2B5EF4-FFF2-40B4-BE49-F238E27FC236}">
                  <a16:creationId xmlns:a16="http://schemas.microsoft.com/office/drawing/2014/main" id="{93502D21-BE05-4C7F-A0E8-AC78E8C72DA4}"/>
                </a:ext>
              </a:extLst>
            </p:cNvPr>
            <p:cNvCxnSpPr>
              <a:stCxn id="17" idx="2"/>
              <a:endCxn id="16" idx="6"/>
            </p:cNvCxnSpPr>
            <p:nvPr/>
          </p:nvCxnSpPr>
          <p:spPr>
            <a:xfrm flipH="1" flipV="1">
              <a:off x="5805981" y="2982020"/>
              <a:ext cx="1059431" cy="3717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113">
              <a:extLst>
                <a:ext uri="{FF2B5EF4-FFF2-40B4-BE49-F238E27FC236}">
                  <a16:creationId xmlns:a16="http://schemas.microsoft.com/office/drawing/2014/main" id="{BD197C3A-CEC7-4C35-A123-EFAB1D53152D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7333412" y="3453737"/>
              <a:ext cx="0" cy="104416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114">
              <a:extLst>
                <a:ext uri="{FF2B5EF4-FFF2-40B4-BE49-F238E27FC236}">
                  <a16:creationId xmlns:a16="http://schemas.microsoft.com/office/drawing/2014/main" id="{29DA8EB5-C5FF-407C-878C-5917015AE251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7319217" y="4481480"/>
              <a:ext cx="780054" cy="1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115">
              <a:extLst>
                <a:ext uri="{FF2B5EF4-FFF2-40B4-BE49-F238E27FC236}">
                  <a16:creationId xmlns:a16="http://schemas.microsoft.com/office/drawing/2014/main" id="{3B70CA17-C6B1-4FDC-87E1-D4EA2A60A4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46153" y="4481480"/>
              <a:ext cx="1152404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116">
              <a:extLst>
                <a:ext uri="{FF2B5EF4-FFF2-40B4-BE49-F238E27FC236}">
                  <a16:creationId xmlns:a16="http://schemas.microsoft.com/office/drawing/2014/main" id="{B418C70C-0450-4C2B-B0B6-2FF732646E86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>
              <a:off x="10198557" y="3797352"/>
              <a:ext cx="0" cy="68412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117">
              <a:extLst>
                <a:ext uri="{FF2B5EF4-FFF2-40B4-BE49-F238E27FC236}">
                  <a16:creationId xmlns:a16="http://schemas.microsoft.com/office/drawing/2014/main" id="{E4F61F04-1771-4789-8EA8-38998807C063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10198557" y="1954458"/>
              <a:ext cx="0" cy="906894"/>
            </a:xfrm>
            <a:prstGeom prst="line">
              <a:avLst/>
            </a:prstGeom>
            <a:ln>
              <a:headEnd type="arrow" w="lg" len="med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D5F459-2168-4F48-8E85-EA036CD0216C}"/>
                </a:ext>
              </a:extLst>
            </p:cNvPr>
            <p:cNvSpPr txBox="1"/>
            <p:nvPr/>
          </p:nvSpPr>
          <p:spPr>
            <a:xfrm>
              <a:off x="990600" y="2018497"/>
              <a:ext cx="2310187" cy="646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Latn-RS" altLang="ko-KR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Izbor korisnika programa 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655644-EC71-487F-A08B-DBCC725544A2}"/>
                </a:ext>
              </a:extLst>
            </p:cNvPr>
            <p:cNvSpPr txBox="1"/>
            <p:nvPr/>
          </p:nvSpPr>
          <p:spPr>
            <a:xfrm>
              <a:off x="1183615" y="4779309"/>
              <a:ext cx="5191948" cy="64633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Latn-RS" altLang="ko-KR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Dijagnostika </a:t>
              </a:r>
            </a:p>
            <a:p>
              <a:pPr algn="ctr"/>
              <a:r>
                <a:rPr lang="sr-Latn-RS" altLang="ko-KR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izvoznih sposobnosti</a:t>
              </a:r>
              <a:endParaRPr lang="sr-Cyrl-RS" altLang="ko-KR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5886DD-8414-4026-91F3-29B6CAB6A709}"/>
                </a:ext>
              </a:extLst>
            </p:cNvPr>
            <p:cNvSpPr txBox="1"/>
            <p:nvPr/>
          </p:nvSpPr>
          <p:spPr>
            <a:xfrm>
              <a:off x="4194978" y="3448652"/>
              <a:ext cx="2455502" cy="64633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Latn-RS" altLang="ko-KR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Izveštaj o dijagnostici izvoznih sposobnosti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48BF92-4444-4447-9150-A70A7D7CE8B0}"/>
                </a:ext>
              </a:extLst>
            </p:cNvPr>
            <p:cNvSpPr txBox="1"/>
            <p:nvPr/>
          </p:nvSpPr>
          <p:spPr>
            <a:xfrm>
              <a:off x="6319314" y="2055130"/>
              <a:ext cx="3890526" cy="41549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sr-Latn-RS" altLang="ko-KR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Zaključivanje ugovora</a:t>
              </a:r>
              <a:endParaRPr lang="sr-Cyrl-RS" altLang="ko-KR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  <a:p>
              <a:endParaRPr lang="sr-Latn-RS" altLang="ko-KR" sz="3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6373EAF-81A1-421F-9E85-3920F01A7922}"/>
                </a:ext>
              </a:extLst>
            </p:cNvPr>
            <p:cNvSpPr txBox="1"/>
            <p:nvPr/>
          </p:nvSpPr>
          <p:spPr>
            <a:xfrm>
              <a:off x="6988250" y="5042472"/>
              <a:ext cx="3243511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Latn-RS" altLang="ko-KR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Realizacija </a:t>
              </a:r>
              <a:r>
                <a:rPr lang="en-US" altLang="ko-KR" b="1" dirty="0" err="1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aktivnosti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5821" t="15319" r="22002" b="17681"/>
            <a:stretch/>
          </p:blipFill>
          <p:spPr>
            <a:xfrm>
              <a:off x="9899322" y="3050448"/>
              <a:ext cx="598467" cy="5418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14870" t="12551" r="18151" b="21051"/>
            <a:stretch/>
          </p:blipFill>
          <p:spPr>
            <a:xfrm>
              <a:off x="5106011" y="2754334"/>
              <a:ext cx="494457" cy="49445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28182" y="4013867"/>
              <a:ext cx="561975" cy="476250"/>
            </a:xfrm>
            <a:prstGeom prst="rect">
              <a:avLst/>
            </a:prstGeom>
          </p:spPr>
        </p:pic>
        <p:pic>
          <p:nvPicPr>
            <p:cNvPr id="47" name="Picture 8" descr="recruitment icon, vector line illustration Stock Vector - 12767206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975" y="3014053"/>
              <a:ext cx="613108" cy="613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648BF92-4444-4447-9150-A70A7D7CE8B0}"/>
              </a:ext>
            </a:extLst>
          </p:cNvPr>
          <p:cNvSpPr txBox="1"/>
          <p:nvPr/>
        </p:nvSpPr>
        <p:spPr>
          <a:xfrm>
            <a:off x="9352396" y="1794292"/>
            <a:ext cx="3890526" cy="415498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sr-Latn-RS" altLang="ko-KR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Refundacija sredstava</a:t>
            </a:r>
            <a:endParaRPr lang="sr-Cyrl-RS" altLang="ko-KR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endParaRPr lang="sr-Latn-RS" altLang="ko-KR" sz="3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798" r="16667" b="19099"/>
          <a:stretch/>
        </p:blipFill>
        <p:spPr>
          <a:xfrm>
            <a:off x="7262319" y="2894468"/>
            <a:ext cx="563520" cy="657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598" y="4447171"/>
            <a:ext cx="607523" cy="6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36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</p:spPr>
        <p:txBody>
          <a:bodyPr/>
          <a:lstStyle/>
          <a:p>
            <a:r>
              <a:rPr lang="sr-Latn-CS" dirty="0">
                <a:latin typeface="Myriad Pro" pitchFamily="34" charset="0"/>
              </a:rPr>
              <a:t>Autorska prava</a:t>
            </a:r>
            <a:r>
              <a:rPr lang="en-US" dirty="0">
                <a:latin typeface="Myriad Pro" pitchFamily="34" charset="0"/>
              </a:rPr>
              <a:t> © </a:t>
            </a:r>
            <a:r>
              <a:rPr lang="en-GB" dirty="0" smtClean="0">
                <a:latin typeface="Myriad Pro" pitchFamily="34" charset="0"/>
              </a:rPr>
              <a:t>2021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sr-Latn-CS" dirty="0">
                <a:latin typeface="Myriad Pro" pitchFamily="34" charset="0"/>
              </a:rPr>
              <a:t>Razvojna agencija Srbije</a:t>
            </a:r>
            <a:r>
              <a:rPr lang="en-US" dirty="0" smtClean="0">
                <a:latin typeface="Myriad Pro" pitchFamily="34" charset="0"/>
              </a:rPr>
              <a:t>.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tx2"/>
                </a:solidFill>
                <a:latin typeface="+mn-lt"/>
              </a:rPr>
              <a:t>Programi podrške privrednim društvima u 2021</a:t>
            </a:r>
            <a:r>
              <a:rPr lang="sr-Latn-RS" sz="3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. godini</a:t>
            </a: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fld id="{244992D8-05F2-4190-B17A-4AA6606963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6" name="Naslov 4"/>
          <p:cNvSpPr txBox="1">
            <a:spLocks/>
          </p:cNvSpPr>
          <p:nvPr/>
        </p:nvSpPr>
        <p:spPr>
          <a:xfrm>
            <a:off x="208047" y="0"/>
            <a:ext cx="10459953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smtClean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7" name="Čuvar mesta za broj slajda 2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92D8-05F2-4190-B17A-4AA6606963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 panose="02000503030000020004" pitchFamily="50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kurat" panose="02000503030000020004" pitchFamily="50" charset="0"/>
              <a:ea typeface="+mn-ea"/>
              <a:cs typeface="Arial" pitchFamily="34" charset="0"/>
            </a:endParaRPr>
          </a:p>
        </p:txBody>
      </p:sp>
      <p:sp>
        <p:nvSpPr>
          <p:cNvPr id="29" name="Naslov 4"/>
          <p:cNvSpPr txBox="1">
            <a:spLocks/>
          </p:cNvSpPr>
          <p:nvPr/>
        </p:nvSpPr>
        <p:spPr>
          <a:xfrm>
            <a:off x="152400" y="0"/>
            <a:ext cx="108204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kkurat" panose="02000503030000020004" pitchFamily="50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sr-Latn-RS" b="1" dirty="0" smtClean="0">
                <a:solidFill>
                  <a:prstClr val="white"/>
                </a:solidFill>
                <a:latin typeface="+mn-lt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14243" y="668937"/>
            <a:ext cx="1896744" cy="78486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1292225" y="668936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lvl="0">
              <a:defRPr/>
            </a:pPr>
            <a:r>
              <a:rPr lang="pl-PL" sz="2000" b="1" dirty="0">
                <a:solidFill>
                  <a:prstClr val="white"/>
                </a:solidFill>
              </a:rPr>
              <a:t>Učešće na Nacionalnom štandu na  međunarodnim sajmovima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1" y="668936"/>
            <a:ext cx="803161" cy="7235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8047" y="2269606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2019.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79793737"/>
              </p:ext>
            </p:extLst>
          </p:nvPr>
        </p:nvGraphicFramePr>
        <p:xfrm>
          <a:off x="14243" y="12107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4"/>
          <p:cNvSpPr/>
          <p:nvPr/>
        </p:nvSpPr>
        <p:spPr>
          <a:xfrm>
            <a:off x="7343889" y="2535072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2020.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07331" y="1521396"/>
            <a:ext cx="1836030" cy="1683126"/>
            <a:chOff x="3898188" y="2190794"/>
            <a:chExt cx="2283968" cy="1969178"/>
          </a:xfrm>
        </p:grpSpPr>
        <p:sp>
          <p:nvSpPr>
            <p:cNvPr id="17" name="Hexagon 16"/>
            <p:cNvSpPr/>
            <p:nvPr/>
          </p:nvSpPr>
          <p:spPr>
            <a:xfrm>
              <a:off x="3898188" y="2190794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Hexagon 4"/>
            <p:cNvSpPr txBox="1"/>
            <p:nvPr/>
          </p:nvSpPr>
          <p:spPr>
            <a:xfrm>
              <a:off x="4252617" y="2496373"/>
              <a:ext cx="1575110" cy="1358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1910" rIns="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4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6 sajmova</a:t>
              </a:r>
              <a:endParaRPr lang="en-US" sz="24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34128" y="4197675"/>
            <a:ext cx="1886922" cy="1722009"/>
            <a:chOff x="3898188" y="2190794"/>
            <a:chExt cx="2283968" cy="1969178"/>
          </a:xfrm>
        </p:grpSpPr>
        <p:sp>
          <p:nvSpPr>
            <p:cNvPr id="20" name="Hexagon 19"/>
            <p:cNvSpPr/>
            <p:nvPr/>
          </p:nvSpPr>
          <p:spPr>
            <a:xfrm>
              <a:off x="3898188" y="2190794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Hexagon 4"/>
            <p:cNvSpPr txBox="1"/>
            <p:nvPr/>
          </p:nvSpPr>
          <p:spPr>
            <a:xfrm>
              <a:off x="4252617" y="2496373"/>
              <a:ext cx="1575110" cy="1358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1910" rIns="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4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3.126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400" b="1" dirty="0" smtClean="0">
                  <a:solidFill>
                    <a:schemeClr val="tx2">
                      <a:lumMod val="50000"/>
                    </a:schemeClr>
                  </a:solidFill>
                </a:rPr>
                <a:t>kontakta</a:t>
              </a:r>
              <a:endParaRPr lang="en-US" sz="24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607331" y="3317590"/>
            <a:ext cx="1898869" cy="1769581"/>
            <a:chOff x="3898188" y="2190794"/>
            <a:chExt cx="2283968" cy="1969178"/>
          </a:xfrm>
        </p:grpSpPr>
        <p:sp>
          <p:nvSpPr>
            <p:cNvPr id="23" name="Hexagon 22"/>
            <p:cNvSpPr/>
            <p:nvPr/>
          </p:nvSpPr>
          <p:spPr>
            <a:xfrm>
              <a:off x="3898188" y="2190794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Hexagon 4"/>
            <p:cNvSpPr txBox="1"/>
            <p:nvPr/>
          </p:nvSpPr>
          <p:spPr>
            <a:xfrm>
              <a:off x="4252617" y="2496373"/>
              <a:ext cx="1575110" cy="1358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1910" rIns="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4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71 izlagač</a:t>
              </a:r>
              <a:endParaRPr lang="en-US" sz="24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Hexagon 24"/>
          <p:cNvSpPr/>
          <p:nvPr/>
        </p:nvSpPr>
        <p:spPr>
          <a:xfrm>
            <a:off x="9982200" y="1685699"/>
            <a:ext cx="267411" cy="230474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10"/>
            <a:stretch>
              <a:fillRect/>
            </a:stretch>
          </a:blip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Hexagon 29"/>
          <p:cNvSpPr/>
          <p:nvPr/>
        </p:nvSpPr>
        <p:spPr>
          <a:xfrm>
            <a:off x="10678620" y="3366058"/>
            <a:ext cx="267411" cy="230474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10"/>
            <a:stretch>
              <a:fillRect/>
            </a:stretch>
          </a:blip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Hexagon 30"/>
          <p:cNvSpPr/>
          <p:nvPr/>
        </p:nvSpPr>
        <p:spPr>
          <a:xfrm>
            <a:off x="9199860" y="4243580"/>
            <a:ext cx="267411" cy="230474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10"/>
            <a:stretch>
              <a:fillRect/>
            </a:stretch>
          </a:blip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03392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</p:spPr>
        <p:txBody>
          <a:bodyPr/>
          <a:lstStyle/>
          <a:p>
            <a:r>
              <a:rPr lang="sr-Latn-CS" dirty="0">
                <a:latin typeface="Myriad Pro" pitchFamily="34" charset="0"/>
              </a:rPr>
              <a:t>Autorska prava</a:t>
            </a:r>
            <a:r>
              <a:rPr lang="en-US" dirty="0">
                <a:latin typeface="Myriad Pro" pitchFamily="34" charset="0"/>
              </a:rPr>
              <a:t> © </a:t>
            </a:r>
            <a:r>
              <a:rPr lang="en-GB" dirty="0" smtClean="0">
                <a:latin typeface="Myriad Pro" pitchFamily="34" charset="0"/>
              </a:rPr>
              <a:t>2021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sr-Latn-CS" dirty="0">
                <a:latin typeface="Myriad Pro" pitchFamily="34" charset="0"/>
              </a:rPr>
              <a:t>Razvojna agencija Srbije</a:t>
            </a:r>
            <a:r>
              <a:rPr lang="en-US" dirty="0" smtClean="0">
                <a:latin typeface="Myriad Pro" pitchFamily="34" charset="0"/>
              </a:rPr>
              <a:t>.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tx2"/>
                </a:solidFill>
                <a:latin typeface="+mn-lt"/>
              </a:rPr>
              <a:t>Programi podrške privrednim društvima u 2021</a:t>
            </a:r>
            <a:r>
              <a:rPr lang="sr-Latn-RS" sz="3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. godini</a:t>
            </a: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fld id="{244992D8-05F2-4190-B17A-4AA6606963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6" name="Naslov 4"/>
          <p:cNvSpPr txBox="1">
            <a:spLocks/>
          </p:cNvSpPr>
          <p:nvPr/>
        </p:nvSpPr>
        <p:spPr>
          <a:xfrm>
            <a:off x="208047" y="0"/>
            <a:ext cx="10459953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smtClean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7" name="Čuvar mesta za broj slajda 2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92D8-05F2-4190-B17A-4AA6606963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 panose="02000503030000020004" pitchFamily="50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kurat" panose="02000503030000020004" pitchFamily="50" charset="0"/>
              <a:ea typeface="+mn-ea"/>
              <a:cs typeface="Arial" pitchFamily="34" charset="0"/>
            </a:endParaRPr>
          </a:p>
        </p:txBody>
      </p:sp>
      <p:sp>
        <p:nvSpPr>
          <p:cNvPr id="28" name="Čuvar mesta za podnožje 3"/>
          <p:cNvSpPr txBox="1">
            <a:spLocks/>
          </p:cNvSpPr>
          <p:nvPr/>
        </p:nvSpPr>
        <p:spPr>
          <a:xfrm>
            <a:off x="1320800" y="6629400"/>
            <a:ext cx="955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solidFill>
                <a:prstClr val="white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  <p:sp>
        <p:nvSpPr>
          <p:cNvPr id="29" name="Naslov 4"/>
          <p:cNvSpPr txBox="1">
            <a:spLocks/>
          </p:cNvSpPr>
          <p:nvPr/>
        </p:nvSpPr>
        <p:spPr>
          <a:xfrm>
            <a:off x="152400" y="0"/>
            <a:ext cx="108204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kkurat" panose="02000503030000020004" pitchFamily="50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sr-Latn-RS" b="1" dirty="0" smtClean="0">
                <a:solidFill>
                  <a:prstClr val="white"/>
                </a:solidFill>
                <a:latin typeface="+mn-lt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14243" y="668937"/>
            <a:ext cx="1896744" cy="78486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1320800" y="668936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lvl="0">
              <a:defRPr/>
            </a:pPr>
            <a:r>
              <a:rPr lang="pl-PL" sz="2000" b="1" dirty="0" smtClean="0">
                <a:solidFill>
                  <a:prstClr val="white"/>
                </a:solidFill>
              </a:rPr>
              <a:t>Obaveze izlagača i organizatora</a:t>
            </a:r>
            <a:endParaRPr lang="pl-PL" sz="2000" b="1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1" y="668936"/>
            <a:ext cx="803161" cy="7235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2391" y="2248674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2"/>
                </a:solidFill>
              </a:rPr>
              <a:t>Obavezno prisustvo predstavnika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2"/>
                </a:solidFill>
              </a:rPr>
              <a:t>Odgovarajući promotivni materijal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2"/>
                </a:solidFill>
              </a:rPr>
              <a:t>Uzorci proizvoda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95844"/>
            <a:ext cx="1810013" cy="18100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4600" y="4239185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2"/>
                </a:solidFill>
              </a:rPr>
              <a:t>Participacija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2"/>
                </a:solidFill>
              </a:rPr>
              <a:t>Prevoz i smeštaj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2"/>
                </a:solidFill>
              </a:rPr>
              <a:t>Prenos eksponata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AutoShape 2" descr="Gain A Voice In Government - Chamber Of Commerce Icon - Free Transparent  PNG Clipart Images Download"/>
          <p:cNvSpPr>
            <a:spLocks noChangeAspect="1" noChangeArrowheads="1"/>
          </p:cNvSpPr>
          <p:nvPr/>
        </p:nvSpPr>
        <p:spPr bwMode="auto">
          <a:xfrm>
            <a:off x="4648200" y="2315872"/>
            <a:ext cx="2209800" cy="220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1" y="3690475"/>
            <a:ext cx="1691639" cy="16916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2391" y="3377110"/>
            <a:ext cx="243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tx2"/>
                </a:solidFill>
              </a:rPr>
              <a:t>Trošak izlagača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60759" y="3368649"/>
            <a:ext cx="243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chemeClr val="tx2"/>
                </a:solidFill>
              </a:rPr>
              <a:t>Trošak organizatora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28398" y="423918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2"/>
                </a:solidFill>
              </a:rPr>
              <a:t>Zakup prostora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2"/>
                </a:solidFill>
              </a:rPr>
              <a:t>Dizajn štanda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2"/>
                </a:solidFill>
              </a:rPr>
              <a:t>Upis u katalog izlagača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2"/>
                </a:solidFill>
              </a:rPr>
              <a:t>Promotivni materijal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12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</p:spPr>
        <p:txBody>
          <a:bodyPr/>
          <a:lstStyle/>
          <a:p>
            <a:r>
              <a:rPr lang="sr-Latn-CS" dirty="0">
                <a:latin typeface="Myriad Pro" pitchFamily="34" charset="0"/>
              </a:rPr>
              <a:t>Autorska prava</a:t>
            </a:r>
            <a:r>
              <a:rPr lang="en-US" dirty="0">
                <a:latin typeface="Myriad Pro" pitchFamily="34" charset="0"/>
              </a:rPr>
              <a:t> © </a:t>
            </a:r>
            <a:r>
              <a:rPr lang="en-GB" dirty="0" smtClean="0">
                <a:latin typeface="Myriad Pro" pitchFamily="34" charset="0"/>
              </a:rPr>
              <a:t>2021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sr-Latn-CS" dirty="0">
                <a:latin typeface="Myriad Pro" pitchFamily="34" charset="0"/>
              </a:rPr>
              <a:t>Razvojna agencija Srbije</a:t>
            </a:r>
            <a:r>
              <a:rPr lang="en-US" dirty="0" smtClean="0">
                <a:latin typeface="Myriad Pro" pitchFamily="34" charset="0"/>
              </a:rPr>
              <a:t>.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tx2"/>
                </a:solidFill>
                <a:latin typeface="+mn-lt"/>
              </a:rPr>
              <a:t>Programi podrške privrednim društvima u 2021</a:t>
            </a:r>
            <a:r>
              <a:rPr lang="sr-Latn-RS" sz="3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. godini</a:t>
            </a: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fld id="{244992D8-05F2-4190-B17A-4AA6606963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" name="Naslov 4"/>
          <p:cNvSpPr txBox="1">
            <a:spLocks/>
          </p:cNvSpPr>
          <p:nvPr/>
        </p:nvSpPr>
        <p:spPr>
          <a:xfrm>
            <a:off x="208047" y="0"/>
            <a:ext cx="10459953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smtClean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7" name="Čuvar mesta za broj slajda 2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92D8-05F2-4190-B17A-4AA6606963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 panose="02000503030000020004" pitchFamily="50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kurat" panose="02000503030000020004" pitchFamily="50" charset="0"/>
              <a:ea typeface="+mn-ea"/>
              <a:cs typeface="Arial" pitchFamily="34" charset="0"/>
            </a:endParaRPr>
          </a:p>
        </p:txBody>
      </p:sp>
      <p:sp>
        <p:nvSpPr>
          <p:cNvPr id="29" name="Naslov 4"/>
          <p:cNvSpPr txBox="1">
            <a:spLocks/>
          </p:cNvSpPr>
          <p:nvPr/>
        </p:nvSpPr>
        <p:spPr>
          <a:xfrm>
            <a:off x="152400" y="0"/>
            <a:ext cx="108204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kkurat" panose="02000503030000020004" pitchFamily="50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sr-Latn-RS" b="1" dirty="0" smtClean="0">
                <a:solidFill>
                  <a:prstClr val="white"/>
                </a:solidFill>
                <a:latin typeface="+mn-lt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14243" y="668937"/>
            <a:ext cx="1896744" cy="78486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1320800" y="668936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lvl="0">
              <a:defRPr/>
            </a:pPr>
            <a:r>
              <a:rPr lang="pl-PL" sz="2000" b="1" dirty="0" smtClean="0">
                <a:solidFill>
                  <a:prstClr val="white"/>
                </a:solidFill>
              </a:rPr>
              <a:t>Sajmovi planirani </a:t>
            </a:r>
            <a:r>
              <a:rPr lang="en-GB" sz="2000" b="1" dirty="0" smtClean="0">
                <a:solidFill>
                  <a:prstClr val="white"/>
                </a:solidFill>
              </a:rPr>
              <a:t>u </a:t>
            </a:r>
            <a:r>
              <a:rPr lang="pl-PL" sz="2000" b="1" dirty="0" smtClean="0">
                <a:solidFill>
                  <a:prstClr val="white"/>
                </a:solidFill>
              </a:rPr>
              <a:t>2021.</a:t>
            </a:r>
            <a:r>
              <a:rPr lang="en-GB" sz="2000" b="1" dirty="0" smtClean="0">
                <a:solidFill>
                  <a:prstClr val="white"/>
                </a:solidFill>
              </a:rPr>
              <a:t> </a:t>
            </a:r>
            <a:r>
              <a:rPr lang="en-GB" sz="2000" b="1" dirty="0" err="1" smtClean="0">
                <a:solidFill>
                  <a:prstClr val="white"/>
                </a:solidFill>
              </a:rPr>
              <a:t>godini</a:t>
            </a:r>
            <a:endParaRPr lang="pl-PL" sz="2000" b="1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1" y="668936"/>
            <a:ext cx="803161" cy="723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1" y="1809013"/>
            <a:ext cx="2677488" cy="1245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40" y="3545670"/>
            <a:ext cx="2886075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74" y="164067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4" y="4778966"/>
            <a:ext cx="2752725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3" r="7066" b="20746"/>
          <a:stretch/>
        </p:blipFill>
        <p:spPr>
          <a:xfrm>
            <a:off x="2622457" y="3649112"/>
            <a:ext cx="1770401" cy="1090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59" y="301355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0" y="3454333"/>
            <a:ext cx="1566863" cy="1574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2" t="25504" r="21566" b="19324"/>
          <a:stretch/>
        </p:blipFill>
        <p:spPr>
          <a:xfrm>
            <a:off x="962615" y="5299194"/>
            <a:ext cx="16002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4" r="-666" b="31333"/>
          <a:stretch/>
        </p:blipFill>
        <p:spPr>
          <a:xfrm>
            <a:off x="6280340" y="5320680"/>
            <a:ext cx="287655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298" y="1464697"/>
            <a:ext cx="300990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12" y="5126820"/>
            <a:ext cx="1977620" cy="1030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t="11905" r="18000" b="11905"/>
          <a:stretch/>
        </p:blipFill>
        <p:spPr>
          <a:xfrm>
            <a:off x="6371163" y="1527577"/>
            <a:ext cx="1905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29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623358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sr-Latn-CS" sz="2700" dirty="0" smtClean="0">
                <a:latin typeface="+mn-lt"/>
                <a:hlinkClick r:id="rId3"/>
              </a:rPr>
              <a:t>www.ras.gov.rs/javni-pozivi</a:t>
            </a:r>
            <a:r>
              <a:rPr lang="sr-Latn-CS" sz="2700" dirty="0" smtClean="0">
                <a:latin typeface="+mn-lt"/>
              </a:rPr>
              <a:t> </a:t>
            </a:r>
            <a:endParaRPr lang="sr-Latn-CS" sz="2700" dirty="0">
              <a:latin typeface="+mn-lt"/>
            </a:endParaRPr>
          </a:p>
        </p:txBody>
      </p:sp>
      <p:sp>
        <p:nvSpPr>
          <p:cNvPr id="9" name="Čuvar mesta za podnožje 3"/>
          <p:cNvSpPr>
            <a:spLocks noGrp="1"/>
          </p:cNvSpPr>
          <p:nvPr>
            <p:ph type="ftr" sz="quarter" idx="11"/>
          </p:nvPr>
        </p:nvSpPr>
        <p:spPr>
          <a:xfrm>
            <a:off x="109451" y="6477000"/>
            <a:ext cx="9550400" cy="228600"/>
          </a:xfrm>
        </p:spPr>
        <p:txBody>
          <a:bodyPr/>
          <a:lstStyle/>
          <a:p>
            <a:pPr lvl="0">
              <a:defRPr/>
            </a:pPr>
            <a:r>
              <a:rPr kumimoji="0" lang="sr-Latn-R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Arial" panose="020B0604020202020204" pitchFamily="34" charset="0"/>
              </a:rPr>
              <a:t>Autorska prava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Arial" panose="020B0604020202020204" pitchFamily="34" charset="0"/>
              </a:rPr>
              <a:t>© 2021 </a:t>
            </a:r>
            <a:r>
              <a:rPr kumimoji="0" lang="sr-Latn-R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Arial" panose="020B0604020202020204" pitchFamily="34" charset="0"/>
              </a:rPr>
              <a:t>Razvojna Agencija Srbije.</a:t>
            </a:r>
            <a:r>
              <a:rPr lang="sr-Latn-RS" sz="1000" noProof="0" dirty="0">
                <a:solidFill>
                  <a:prstClr val="white"/>
                </a:solidFill>
                <a:latin typeface="Myriad Pro" pitchFamily="34" charset="0"/>
                <a:cs typeface="Arial" panose="020B0604020202020204" pitchFamily="34" charset="0"/>
              </a:rPr>
              <a:t> </a:t>
            </a:r>
            <a:r>
              <a:rPr lang="sr-Latn-RS" sz="1000" noProof="0" dirty="0" smtClean="0">
                <a:solidFill>
                  <a:prstClr val="white"/>
                </a:solidFill>
                <a:latin typeface="Myriad Pro" pitchFamily="34" charset="0"/>
                <a:cs typeface="Arial" panose="020B0604020202020204" pitchFamily="34" charset="0"/>
              </a:rPr>
              <a:t>Sva prava zadržana.</a:t>
            </a:r>
            <a:endParaRPr lang="en-US" sz="1000" dirty="0">
              <a:solidFill>
                <a:prstClr val="white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197"/>
          <a:stretch/>
        </p:blipFill>
        <p:spPr>
          <a:xfrm>
            <a:off x="2471737" y="76200"/>
            <a:ext cx="2362200" cy="2181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5"/>
          <a:stretch/>
        </p:blipFill>
        <p:spPr>
          <a:xfrm>
            <a:off x="76200" y="76200"/>
            <a:ext cx="2362200" cy="218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4" t="-3453" r="2262" b="5086"/>
          <a:stretch/>
        </p:blipFill>
        <p:spPr>
          <a:xfrm>
            <a:off x="9723838" y="2286000"/>
            <a:ext cx="2391962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5637" y="420341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HVALA NA PA</a:t>
            </a:r>
            <a:r>
              <a:rPr lang="sr-Latn-RS" sz="3200" b="1" dirty="0" smtClean="0">
                <a:solidFill>
                  <a:schemeClr val="tx2"/>
                </a:solidFill>
              </a:rPr>
              <a:t>ŽNJI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2155180" y="1327777"/>
            <a:ext cx="1896744" cy="784861"/>
          </a:xfrm>
          <a:prstGeom prst="roundRect">
            <a:avLst>
              <a:gd name="adj" fmla="val 50000"/>
            </a:avLst>
          </a:prstGeom>
          <a:solidFill>
            <a:srgbClr val="42424C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4841147" y="1935096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solidFill>
            <a:srgbClr val="4242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5004112" y="3780609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</p:spPr>
        <p:txBody>
          <a:bodyPr/>
          <a:lstStyle/>
          <a:p>
            <a:r>
              <a:rPr lang="sr-Latn-CS" sz="1100" dirty="0">
                <a:latin typeface="Myriad Pro" pitchFamily="34" charset="0"/>
              </a:rPr>
              <a:t>Autorska</a:t>
            </a:r>
            <a:r>
              <a:rPr lang="sr-Latn-CS" dirty="0">
                <a:latin typeface="Myriad Pro" pitchFamily="34" charset="0"/>
              </a:rPr>
              <a:t> prava</a:t>
            </a:r>
            <a:r>
              <a:rPr lang="en-US" dirty="0">
                <a:latin typeface="Myriad Pro" pitchFamily="34" charset="0"/>
              </a:rPr>
              <a:t> © </a:t>
            </a:r>
            <a:r>
              <a:rPr lang="en-GB" dirty="0" smtClean="0">
                <a:latin typeface="Myriad Pro" pitchFamily="34" charset="0"/>
              </a:rPr>
              <a:t>2021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sr-Latn-CS" dirty="0">
                <a:latin typeface="Myriad Pro" pitchFamily="34" charset="0"/>
              </a:rPr>
              <a:t>Razvojna agencija Srbije</a:t>
            </a:r>
            <a:r>
              <a:rPr lang="en-US" dirty="0" smtClean="0">
                <a:latin typeface="Myriad Pro" pitchFamily="34" charset="0"/>
              </a:rPr>
              <a:t>.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tx2"/>
                </a:solidFill>
                <a:latin typeface="+mn-lt"/>
              </a:rPr>
              <a:t>Programi podrške privrednim društvima u 2021</a:t>
            </a:r>
            <a:r>
              <a:rPr lang="sr-Latn-RS" sz="3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. godini</a:t>
            </a: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fld id="{244992D8-05F2-4190-B17A-4AA6606963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9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2218417" y="4974984"/>
            <a:ext cx="1896744" cy="78486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4978495" y="5582355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5B4A979D-3B8B-4256-AB7C-2D00E04AC610}"/>
              </a:ext>
            </a:extLst>
          </p:cNvPr>
          <p:cNvSpPr/>
          <p:nvPr/>
        </p:nvSpPr>
        <p:spPr>
          <a:xfrm>
            <a:off x="3544725" y="4845326"/>
            <a:ext cx="1784350" cy="1644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21600" extrusionOk="0">
                <a:moveTo>
                  <a:pt x="20619" y="8373"/>
                </a:moveTo>
                <a:lnTo>
                  <a:pt x="17510" y="2435"/>
                </a:lnTo>
                <a:cubicBezTo>
                  <a:pt x="16725" y="934"/>
                  <a:pt x="15276" y="0"/>
                  <a:pt x="13706" y="0"/>
                </a:cubicBezTo>
                <a:lnTo>
                  <a:pt x="7502" y="0"/>
                </a:lnTo>
                <a:cubicBezTo>
                  <a:pt x="5932" y="0"/>
                  <a:pt x="4483" y="934"/>
                  <a:pt x="3698" y="2435"/>
                </a:cubicBezTo>
                <a:lnTo>
                  <a:pt x="589" y="8373"/>
                </a:lnTo>
                <a:cubicBezTo>
                  <a:pt x="-196" y="9874"/>
                  <a:pt x="-196" y="11726"/>
                  <a:pt x="589" y="13227"/>
                </a:cubicBezTo>
                <a:lnTo>
                  <a:pt x="3698" y="19165"/>
                </a:lnTo>
                <a:cubicBezTo>
                  <a:pt x="4483" y="20666"/>
                  <a:pt x="5932" y="21600"/>
                  <a:pt x="7502" y="21600"/>
                </a:cubicBezTo>
                <a:lnTo>
                  <a:pt x="13706" y="21600"/>
                </a:lnTo>
                <a:cubicBezTo>
                  <a:pt x="15276" y="21600"/>
                  <a:pt x="16725" y="20666"/>
                  <a:pt x="17510" y="19165"/>
                </a:cubicBezTo>
                <a:lnTo>
                  <a:pt x="20619" y="13227"/>
                </a:lnTo>
                <a:cubicBezTo>
                  <a:pt x="21404" y="11726"/>
                  <a:pt x="21404" y="9874"/>
                  <a:pt x="20619" y="8373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761FD651-880C-4E24-BE25-6E87F49784BD}"/>
              </a:ext>
            </a:extLst>
          </p:cNvPr>
          <p:cNvSpPr/>
          <p:nvPr/>
        </p:nvSpPr>
        <p:spPr>
          <a:xfrm>
            <a:off x="4109595" y="5314421"/>
            <a:ext cx="1205231" cy="1186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69" y="18224"/>
                </a:moveTo>
                <a:lnTo>
                  <a:pt x="20758" y="9991"/>
                </a:lnTo>
                <a:cubicBezTo>
                  <a:pt x="21236" y="9158"/>
                  <a:pt x="21509" y="8233"/>
                  <a:pt x="21600" y="7308"/>
                </a:cubicBezTo>
                <a:lnTo>
                  <a:pt x="14408" y="0"/>
                </a:lnTo>
                <a:lnTo>
                  <a:pt x="0" y="12951"/>
                </a:lnTo>
                <a:lnTo>
                  <a:pt x="8513" y="21600"/>
                </a:lnTo>
                <a:lnTo>
                  <a:pt x="10311" y="21600"/>
                </a:lnTo>
                <a:cubicBezTo>
                  <a:pt x="12701" y="21577"/>
                  <a:pt x="14886" y="20305"/>
                  <a:pt x="16069" y="18224"/>
                </a:cubicBezTo>
                <a:close/>
              </a:path>
            </a:pathLst>
          </a:custGeom>
          <a:solidFill>
            <a:schemeClr val="tx1">
              <a:alpha val="29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FFC71D4D-392C-4B37-B7C1-DF9A601C09D2}"/>
              </a:ext>
            </a:extLst>
          </p:cNvPr>
          <p:cNvSpPr/>
          <p:nvPr/>
        </p:nvSpPr>
        <p:spPr>
          <a:xfrm>
            <a:off x="3954615" y="5315261"/>
            <a:ext cx="1013522" cy="760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060" extrusionOk="0">
                <a:moveTo>
                  <a:pt x="19448" y="158"/>
                </a:moveTo>
                <a:cubicBezTo>
                  <a:pt x="16247" y="1776"/>
                  <a:pt x="13207" y="3958"/>
                  <a:pt x="10464" y="6631"/>
                </a:cubicBezTo>
                <a:cubicBezTo>
                  <a:pt x="9065" y="7968"/>
                  <a:pt x="7747" y="9446"/>
                  <a:pt x="6509" y="11029"/>
                </a:cubicBezTo>
                <a:cubicBezTo>
                  <a:pt x="6429" y="11099"/>
                  <a:pt x="6348" y="11204"/>
                  <a:pt x="6294" y="11310"/>
                </a:cubicBezTo>
                <a:cubicBezTo>
                  <a:pt x="6106" y="10993"/>
                  <a:pt x="5810" y="10571"/>
                  <a:pt x="5756" y="10501"/>
                </a:cubicBezTo>
                <a:cubicBezTo>
                  <a:pt x="5245" y="9797"/>
                  <a:pt x="4600" y="9059"/>
                  <a:pt x="3900" y="8742"/>
                </a:cubicBezTo>
                <a:cubicBezTo>
                  <a:pt x="2313" y="7968"/>
                  <a:pt x="619" y="9023"/>
                  <a:pt x="107" y="11134"/>
                </a:cubicBezTo>
                <a:cubicBezTo>
                  <a:pt x="0" y="11380"/>
                  <a:pt x="-27" y="11662"/>
                  <a:pt x="27" y="11943"/>
                </a:cubicBezTo>
                <a:cubicBezTo>
                  <a:pt x="54" y="12189"/>
                  <a:pt x="161" y="12401"/>
                  <a:pt x="296" y="12576"/>
                </a:cubicBezTo>
                <a:cubicBezTo>
                  <a:pt x="941" y="13667"/>
                  <a:pt x="1533" y="14793"/>
                  <a:pt x="2098" y="15954"/>
                </a:cubicBezTo>
                <a:cubicBezTo>
                  <a:pt x="2663" y="17115"/>
                  <a:pt x="3120" y="18381"/>
                  <a:pt x="3685" y="19577"/>
                </a:cubicBezTo>
                <a:cubicBezTo>
                  <a:pt x="4142" y="20527"/>
                  <a:pt x="4976" y="21125"/>
                  <a:pt x="5837" y="21055"/>
                </a:cubicBezTo>
                <a:cubicBezTo>
                  <a:pt x="6832" y="20984"/>
                  <a:pt x="7424" y="20140"/>
                  <a:pt x="7989" y="19155"/>
                </a:cubicBezTo>
                <a:cubicBezTo>
                  <a:pt x="10329" y="15074"/>
                  <a:pt x="12777" y="11029"/>
                  <a:pt x="15709" y="7616"/>
                </a:cubicBezTo>
                <a:cubicBezTo>
                  <a:pt x="17350" y="5681"/>
                  <a:pt x="19125" y="3993"/>
                  <a:pt x="21062" y="2586"/>
                </a:cubicBezTo>
                <a:cubicBezTo>
                  <a:pt x="21519" y="2234"/>
                  <a:pt x="21573" y="1319"/>
                  <a:pt x="21304" y="791"/>
                </a:cubicBezTo>
                <a:cubicBezTo>
                  <a:pt x="20712" y="-475"/>
                  <a:pt x="19448" y="158"/>
                  <a:pt x="19448" y="158"/>
                </a:cubicBezTo>
                <a:close/>
                <a:moveTo>
                  <a:pt x="6052" y="11662"/>
                </a:moveTo>
                <a:cubicBezTo>
                  <a:pt x="5998" y="11697"/>
                  <a:pt x="6025" y="11662"/>
                  <a:pt x="6052" y="11662"/>
                </a:cubicBezTo>
                <a:lnTo>
                  <a:pt x="6052" y="1166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376AF7-91F8-4D48-9E9B-C9D74B1AA81E}"/>
              </a:ext>
            </a:extLst>
          </p:cNvPr>
          <p:cNvSpPr txBox="1"/>
          <p:nvPr/>
        </p:nvSpPr>
        <p:spPr>
          <a:xfrm>
            <a:off x="5413294" y="1987496"/>
            <a:ext cx="3673755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2000" b="1" noProof="1">
                <a:solidFill>
                  <a:schemeClr val="bg1"/>
                </a:solidFill>
              </a:rPr>
              <a:t>U</a:t>
            </a:r>
            <a:r>
              <a:rPr lang="en-US" sz="2000" b="1" noProof="1" smtClean="0">
                <a:solidFill>
                  <a:schemeClr val="bg1"/>
                </a:solidFill>
              </a:rPr>
              <a:t>lazak </a:t>
            </a:r>
            <a:r>
              <a:rPr lang="en-US" sz="2000" b="1" noProof="1">
                <a:solidFill>
                  <a:schemeClr val="bg1"/>
                </a:solidFill>
              </a:rPr>
              <a:t>u lance dobavljača multinacionalnih kompanija</a:t>
            </a: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2114507" y="3151380"/>
            <a:ext cx="1896744" cy="7848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5B4A979D-3B8B-4256-AB7C-2D00E04AC610}"/>
              </a:ext>
            </a:extLst>
          </p:cNvPr>
          <p:cNvSpPr/>
          <p:nvPr/>
        </p:nvSpPr>
        <p:spPr>
          <a:xfrm>
            <a:off x="3506230" y="3068150"/>
            <a:ext cx="1784350" cy="1644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21600" extrusionOk="0">
                <a:moveTo>
                  <a:pt x="20619" y="8373"/>
                </a:moveTo>
                <a:lnTo>
                  <a:pt x="17510" y="2435"/>
                </a:lnTo>
                <a:cubicBezTo>
                  <a:pt x="16725" y="934"/>
                  <a:pt x="15276" y="0"/>
                  <a:pt x="13706" y="0"/>
                </a:cubicBezTo>
                <a:lnTo>
                  <a:pt x="7502" y="0"/>
                </a:lnTo>
                <a:cubicBezTo>
                  <a:pt x="5932" y="0"/>
                  <a:pt x="4483" y="934"/>
                  <a:pt x="3698" y="2435"/>
                </a:cubicBezTo>
                <a:lnTo>
                  <a:pt x="589" y="8373"/>
                </a:lnTo>
                <a:cubicBezTo>
                  <a:pt x="-196" y="9874"/>
                  <a:pt x="-196" y="11726"/>
                  <a:pt x="589" y="13227"/>
                </a:cubicBezTo>
                <a:lnTo>
                  <a:pt x="3698" y="19165"/>
                </a:lnTo>
                <a:cubicBezTo>
                  <a:pt x="4483" y="20666"/>
                  <a:pt x="5932" y="21600"/>
                  <a:pt x="7502" y="21600"/>
                </a:cubicBezTo>
                <a:lnTo>
                  <a:pt x="13706" y="21600"/>
                </a:lnTo>
                <a:cubicBezTo>
                  <a:pt x="15276" y="21600"/>
                  <a:pt x="16725" y="20666"/>
                  <a:pt x="17510" y="19165"/>
                </a:cubicBezTo>
                <a:lnTo>
                  <a:pt x="20619" y="13227"/>
                </a:lnTo>
                <a:cubicBezTo>
                  <a:pt x="21404" y="11726"/>
                  <a:pt x="21404" y="9874"/>
                  <a:pt x="20619" y="8373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761FD651-880C-4E24-BE25-6E87F49784BD}"/>
              </a:ext>
            </a:extLst>
          </p:cNvPr>
          <p:cNvSpPr/>
          <p:nvPr/>
        </p:nvSpPr>
        <p:spPr>
          <a:xfrm>
            <a:off x="4092363" y="3526619"/>
            <a:ext cx="1205231" cy="1186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69" y="18224"/>
                </a:moveTo>
                <a:lnTo>
                  <a:pt x="20758" y="9991"/>
                </a:lnTo>
                <a:cubicBezTo>
                  <a:pt x="21236" y="9158"/>
                  <a:pt x="21509" y="8233"/>
                  <a:pt x="21600" y="7308"/>
                </a:cubicBezTo>
                <a:lnTo>
                  <a:pt x="14408" y="0"/>
                </a:lnTo>
                <a:lnTo>
                  <a:pt x="0" y="12951"/>
                </a:lnTo>
                <a:lnTo>
                  <a:pt x="8513" y="21600"/>
                </a:lnTo>
                <a:lnTo>
                  <a:pt x="10311" y="21600"/>
                </a:lnTo>
                <a:cubicBezTo>
                  <a:pt x="12701" y="21577"/>
                  <a:pt x="14886" y="20305"/>
                  <a:pt x="16069" y="18224"/>
                </a:cubicBezTo>
                <a:close/>
              </a:path>
            </a:pathLst>
          </a:custGeom>
          <a:solidFill>
            <a:schemeClr val="tx1">
              <a:alpha val="29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FFC71D4D-392C-4B37-B7C1-DF9A601C09D2}"/>
              </a:ext>
            </a:extLst>
          </p:cNvPr>
          <p:cNvSpPr/>
          <p:nvPr/>
        </p:nvSpPr>
        <p:spPr>
          <a:xfrm>
            <a:off x="3930139" y="3491615"/>
            <a:ext cx="1013522" cy="760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060" extrusionOk="0">
                <a:moveTo>
                  <a:pt x="19448" y="158"/>
                </a:moveTo>
                <a:cubicBezTo>
                  <a:pt x="16247" y="1776"/>
                  <a:pt x="13207" y="3958"/>
                  <a:pt x="10464" y="6631"/>
                </a:cubicBezTo>
                <a:cubicBezTo>
                  <a:pt x="9065" y="7968"/>
                  <a:pt x="7747" y="9446"/>
                  <a:pt x="6509" y="11029"/>
                </a:cubicBezTo>
                <a:cubicBezTo>
                  <a:pt x="6429" y="11099"/>
                  <a:pt x="6348" y="11204"/>
                  <a:pt x="6294" y="11310"/>
                </a:cubicBezTo>
                <a:cubicBezTo>
                  <a:pt x="6106" y="10993"/>
                  <a:pt x="5810" y="10571"/>
                  <a:pt x="5756" y="10501"/>
                </a:cubicBezTo>
                <a:cubicBezTo>
                  <a:pt x="5245" y="9797"/>
                  <a:pt x="4600" y="9059"/>
                  <a:pt x="3900" y="8742"/>
                </a:cubicBezTo>
                <a:cubicBezTo>
                  <a:pt x="2313" y="7968"/>
                  <a:pt x="619" y="9023"/>
                  <a:pt x="107" y="11134"/>
                </a:cubicBezTo>
                <a:cubicBezTo>
                  <a:pt x="0" y="11380"/>
                  <a:pt x="-27" y="11662"/>
                  <a:pt x="27" y="11943"/>
                </a:cubicBezTo>
                <a:cubicBezTo>
                  <a:pt x="54" y="12189"/>
                  <a:pt x="161" y="12401"/>
                  <a:pt x="296" y="12576"/>
                </a:cubicBezTo>
                <a:cubicBezTo>
                  <a:pt x="941" y="13667"/>
                  <a:pt x="1533" y="14793"/>
                  <a:pt x="2098" y="15954"/>
                </a:cubicBezTo>
                <a:cubicBezTo>
                  <a:pt x="2663" y="17115"/>
                  <a:pt x="3120" y="18381"/>
                  <a:pt x="3685" y="19577"/>
                </a:cubicBezTo>
                <a:cubicBezTo>
                  <a:pt x="4142" y="20527"/>
                  <a:pt x="4976" y="21125"/>
                  <a:pt x="5837" y="21055"/>
                </a:cubicBezTo>
                <a:cubicBezTo>
                  <a:pt x="6832" y="20984"/>
                  <a:pt x="7424" y="20140"/>
                  <a:pt x="7989" y="19155"/>
                </a:cubicBezTo>
                <a:cubicBezTo>
                  <a:pt x="10329" y="15074"/>
                  <a:pt x="12777" y="11029"/>
                  <a:pt x="15709" y="7616"/>
                </a:cubicBezTo>
                <a:cubicBezTo>
                  <a:pt x="17350" y="5681"/>
                  <a:pt x="19125" y="3993"/>
                  <a:pt x="21062" y="2586"/>
                </a:cubicBezTo>
                <a:cubicBezTo>
                  <a:pt x="21519" y="2234"/>
                  <a:pt x="21573" y="1319"/>
                  <a:pt x="21304" y="791"/>
                </a:cubicBezTo>
                <a:cubicBezTo>
                  <a:pt x="20712" y="-475"/>
                  <a:pt x="19448" y="158"/>
                  <a:pt x="19448" y="158"/>
                </a:cubicBezTo>
                <a:close/>
                <a:moveTo>
                  <a:pt x="6052" y="11662"/>
                </a:moveTo>
                <a:cubicBezTo>
                  <a:pt x="5998" y="11697"/>
                  <a:pt x="6025" y="11662"/>
                  <a:pt x="6052" y="11662"/>
                </a:cubicBezTo>
                <a:lnTo>
                  <a:pt x="6052" y="1166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id="{5B4A979D-3B8B-4256-AB7C-2D00E04AC610}"/>
              </a:ext>
            </a:extLst>
          </p:cNvPr>
          <p:cNvSpPr/>
          <p:nvPr/>
        </p:nvSpPr>
        <p:spPr>
          <a:xfrm>
            <a:off x="3417094" y="1237294"/>
            <a:ext cx="1784350" cy="1644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21600" extrusionOk="0">
                <a:moveTo>
                  <a:pt x="20619" y="8373"/>
                </a:moveTo>
                <a:lnTo>
                  <a:pt x="17510" y="2435"/>
                </a:lnTo>
                <a:cubicBezTo>
                  <a:pt x="16725" y="934"/>
                  <a:pt x="15276" y="0"/>
                  <a:pt x="13706" y="0"/>
                </a:cubicBezTo>
                <a:lnTo>
                  <a:pt x="7502" y="0"/>
                </a:lnTo>
                <a:cubicBezTo>
                  <a:pt x="5932" y="0"/>
                  <a:pt x="4483" y="934"/>
                  <a:pt x="3698" y="2435"/>
                </a:cubicBezTo>
                <a:lnTo>
                  <a:pt x="589" y="8373"/>
                </a:lnTo>
                <a:cubicBezTo>
                  <a:pt x="-196" y="9874"/>
                  <a:pt x="-196" y="11726"/>
                  <a:pt x="589" y="13227"/>
                </a:cubicBezTo>
                <a:lnTo>
                  <a:pt x="3698" y="19165"/>
                </a:lnTo>
                <a:cubicBezTo>
                  <a:pt x="4483" y="20666"/>
                  <a:pt x="5932" y="21600"/>
                  <a:pt x="7502" y="21600"/>
                </a:cubicBezTo>
                <a:lnTo>
                  <a:pt x="13706" y="21600"/>
                </a:lnTo>
                <a:cubicBezTo>
                  <a:pt x="15276" y="21600"/>
                  <a:pt x="16725" y="20666"/>
                  <a:pt x="17510" y="19165"/>
                </a:cubicBezTo>
                <a:lnTo>
                  <a:pt x="20619" y="13227"/>
                </a:lnTo>
                <a:cubicBezTo>
                  <a:pt x="21404" y="11726"/>
                  <a:pt x="21404" y="9874"/>
                  <a:pt x="20619" y="8373"/>
                </a:cubicBezTo>
                <a:close/>
              </a:path>
            </a:pathLst>
          </a:cu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id="{761FD651-880C-4E24-BE25-6E87F49784BD}"/>
              </a:ext>
            </a:extLst>
          </p:cNvPr>
          <p:cNvSpPr/>
          <p:nvPr/>
        </p:nvSpPr>
        <p:spPr>
          <a:xfrm>
            <a:off x="3967910" y="1685708"/>
            <a:ext cx="1205231" cy="1186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69" y="18224"/>
                </a:moveTo>
                <a:lnTo>
                  <a:pt x="20758" y="9991"/>
                </a:lnTo>
                <a:cubicBezTo>
                  <a:pt x="21236" y="9158"/>
                  <a:pt x="21509" y="8233"/>
                  <a:pt x="21600" y="7308"/>
                </a:cubicBezTo>
                <a:lnTo>
                  <a:pt x="14408" y="0"/>
                </a:lnTo>
                <a:lnTo>
                  <a:pt x="0" y="12951"/>
                </a:lnTo>
                <a:lnTo>
                  <a:pt x="8513" y="21600"/>
                </a:lnTo>
                <a:lnTo>
                  <a:pt x="10311" y="21600"/>
                </a:lnTo>
                <a:cubicBezTo>
                  <a:pt x="12701" y="21577"/>
                  <a:pt x="14886" y="20305"/>
                  <a:pt x="16069" y="18224"/>
                </a:cubicBezTo>
                <a:close/>
              </a:path>
            </a:pathLst>
          </a:custGeom>
          <a:solidFill>
            <a:schemeClr val="tx1">
              <a:alpha val="29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5955946" y="3988373"/>
            <a:ext cx="253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Promocija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izvoza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70988" y="5682024"/>
            <a:ext cx="373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U</a:t>
            </a:r>
            <a:r>
              <a:rPr lang="sr-Latn-RS" sz="2000" b="1" dirty="0" smtClean="0">
                <a:solidFill>
                  <a:schemeClr val="bg1"/>
                </a:solidFill>
              </a:rPr>
              <a:t>češće na Nacionalnom štandu na  međunarodnim sajmovima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id="{FFC71D4D-392C-4B37-B7C1-DF9A601C09D2}"/>
              </a:ext>
            </a:extLst>
          </p:cNvPr>
          <p:cNvSpPr/>
          <p:nvPr/>
        </p:nvSpPr>
        <p:spPr>
          <a:xfrm>
            <a:off x="3749486" y="1681446"/>
            <a:ext cx="1013522" cy="760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060" extrusionOk="0">
                <a:moveTo>
                  <a:pt x="19448" y="158"/>
                </a:moveTo>
                <a:cubicBezTo>
                  <a:pt x="16247" y="1776"/>
                  <a:pt x="13207" y="3958"/>
                  <a:pt x="10464" y="6631"/>
                </a:cubicBezTo>
                <a:cubicBezTo>
                  <a:pt x="9065" y="7968"/>
                  <a:pt x="7747" y="9446"/>
                  <a:pt x="6509" y="11029"/>
                </a:cubicBezTo>
                <a:cubicBezTo>
                  <a:pt x="6429" y="11099"/>
                  <a:pt x="6348" y="11204"/>
                  <a:pt x="6294" y="11310"/>
                </a:cubicBezTo>
                <a:cubicBezTo>
                  <a:pt x="6106" y="10993"/>
                  <a:pt x="5810" y="10571"/>
                  <a:pt x="5756" y="10501"/>
                </a:cubicBezTo>
                <a:cubicBezTo>
                  <a:pt x="5245" y="9797"/>
                  <a:pt x="4600" y="9059"/>
                  <a:pt x="3900" y="8742"/>
                </a:cubicBezTo>
                <a:cubicBezTo>
                  <a:pt x="2313" y="7968"/>
                  <a:pt x="619" y="9023"/>
                  <a:pt x="107" y="11134"/>
                </a:cubicBezTo>
                <a:cubicBezTo>
                  <a:pt x="0" y="11380"/>
                  <a:pt x="-27" y="11662"/>
                  <a:pt x="27" y="11943"/>
                </a:cubicBezTo>
                <a:cubicBezTo>
                  <a:pt x="54" y="12189"/>
                  <a:pt x="161" y="12401"/>
                  <a:pt x="296" y="12576"/>
                </a:cubicBezTo>
                <a:cubicBezTo>
                  <a:pt x="941" y="13667"/>
                  <a:pt x="1533" y="14793"/>
                  <a:pt x="2098" y="15954"/>
                </a:cubicBezTo>
                <a:cubicBezTo>
                  <a:pt x="2663" y="17115"/>
                  <a:pt x="3120" y="18381"/>
                  <a:pt x="3685" y="19577"/>
                </a:cubicBezTo>
                <a:cubicBezTo>
                  <a:pt x="4142" y="20527"/>
                  <a:pt x="4976" y="21125"/>
                  <a:pt x="5837" y="21055"/>
                </a:cubicBezTo>
                <a:cubicBezTo>
                  <a:pt x="6832" y="20984"/>
                  <a:pt x="7424" y="20140"/>
                  <a:pt x="7989" y="19155"/>
                </a:cubicBezTo>
                <a:cubicBezTo>
                  <a:pt x="10329" y="15074"/>
                  <a:pt x="12777" y="11029"/>
                  <a:pt x="15709" y="7616"/>
                </a:cubicBezTo>
                <a:cubicBezTo>
                  <a:pt x="17350" y="5681"/>
                  <a:pt x="19125" y="3993"/>
                  <a:pt x="21062" y="2586"/>
                </a:cubicBezTo>
                <a:cubicBezTo>
                  <a:pt x="21519" y="2234"/>
                  <a:pt x="21573" y="1319"/>
                  <a:pt x="21304" y="791"/>
                </a:cubicBezTo>
                <a:cubicBezTo>
                  <a:pt x="20712" y="-475"/>
                  <a:pt x="19448" y="158"/>
                  <a:pt x="19448" y="158"/>
                </a:cubicBezTo>
                <a:close/>
                <a:moveTo>
                  <a:pt x="6052" y="11662"/>
                </a:moveTo>
                <a:cubicBezTo>
                  <a:pt x="5998" y="11697"/>
                  <a:pt x="6025" y="11662"/>
                  <a:pt x="6052" y="11662"/>
                </a:cubicBezTo>
                <a:lnTo>
                  <a:pt x="6052" y="1166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44" b="72709" l="22904" r="72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23586" r="21832" b="21833"/>
          <a:stretch/>
        </p:blipFill>
        <p:spPr>
          <a:xfrm>
            <a:off x="2504978" y="3262164"/>
            <a:ext cx="6858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72" y="4974984"/>
            <a:ext cx="803161" cy="72353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5" b="84375" l="16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84" y="1381268"/>
            <a:ext cx="1125846" cy="80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52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</p:spPr>
        <p:txBody>
          <a:bodyPr/>
          <a:lstStyle/>
          <a:p>
            <a:r>
              <a:rPr lang="sr-Latn-CS" dirty="0">
                <a:latin typeface="Myriad Pro" pitchFamily="34" charset="0"/>
              </a:rPr>
              <a:t>Autorska prava</a:t>
            </a:r>
            <a:r>
              <a:rPr lang="en-US" dirty="0">
                <a:latin typeface="Myriad Pro" pitchFamily="34" charset="0"/>
              </a:rPr>
              <a:t> © </a:t>
            </a:r>
            <a:r>
              <a:rPr lang="en-GB" dirty="0" smtClean="0">
                <a:latin typeface="Myriad Pro" pitchFamily="34" charset="0"/>
              </a:rPr>
              <a:t>2021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sr-Latn-CS" dirty="0">
                <a:latin typeface="Myriad Pro" pitchFamily="34" charset="0"/>
              </a:rPr>
              <a:t>Razvojna agencija Srbije</a:t>
            </a:r>
            <a:r>
              <a:rPr lang="en-US" dirty="0" smtClean="0">
                <a:latin typeface="Myriad Pro" pitchFamily="34" charset="0"/>
              </a:rPr>
              <a:t>.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fld id="{244992D8-05F2-4190-B17A-4AA6606963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" name="Naslov 4"/>
          <p:cNvSpPr txBox="1">
            <a:spLocks/>
          </p:cNvSpPr>
          <p:nvPr/>
        </p:nvSpPr>
        <p:spPr>
          <a:xfrm>
            <a:off x="208047" y="0"/>
            <a:ext cx="10459953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smtClean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7" name="Čuvar mesta za broj slajda 2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92D8-05F2-4190-B17A-4AA6606963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 panose="02000503030000020004" pitchFamily="50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kurat" panose="02000503030000020004" pitchFamily="50" charset="0"/>
              <a:ea typeface="+mn-ea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4800" y="5352837"/>
            <a:ext cx="2295093" cy="1148582"/>
            <a:chOff x="419076" y="1771222"/>
            <a:chExt cx="2295093" cy="11485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61A6AB7-BF3C-4D6E-8560-68391202D3B1}"/>
                </a:ext>
              </a:extLst>
            </p:cNvPr>
            <p:cNvSpPr txBox="1"/>
            <p:nvPr/>
          </p:nvSpPr>
          <p:spPr>
            <a:xfrm>
              <a:off x="419076" y="2396584"/>
              <a:ext cx="22950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</a:rPr>
                <a:t>Automobilska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</a:rPr>
                <a:t> </a:t>
              </a:r>
              <a:endPara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</a:rPr>
                <a:t>industrija</a:t>
              </a:r>
              <a:endPara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Picture 6" descr="Image result for automotive industry sign"/>
            <p:cNvPicPr>
              <a:picLocks noChangeAspect="1" noChangeArrowheads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02" r="10527" b="30429"/>
            <a:stretch/>
          </p:blipFill>
          <p:spPr bwMode="auto">
            <a:xfrm>
              <a:off x="1177085" y="1771222"/>
              <a:ext cx="779073" cy="34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2599893" y="5346937"/>
            <a:ext cx="1779585" cy="1164611"/>
            <a:chOff x="2956680" y="1737622"/>
            <a:chExt cx="1779585" cy="116461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E6B5E1-CA7E-411E-BDB3-BFCB372086BE}"/>
                </a:ext>
              </a:extLst>
            </p:cNvPr>
            <p:cNvSpPr txBox="1"/>
            <p:nvPr/>
          </p:nvSpPr>
          <p:spPr>
            <a:xfrm>
              <a:off x="2956680" y="2379013"/>
              <a:ext cx="177958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 fontAlgn="b">
                <a:defRPr/>
              </a:pPr>
              <a:r>
                <a:rPr lang="en-US" sz="1400" b="1" dirty="0" err="1" smtClean="0">
                  <a:solidFill>
                    <a:schemeClr val="tx2">
                      <a:lumMod val="75000"/>
                    </a:schemeClr>
                  </a:solidFill>
                </a:rPr>
                <a:t>Obrada</a:t>
              </a:r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sr-Latn-RS" sz="14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fontAlgn="b">
                <a:defRPr/>
              </a:pPr>
              <a:r>
                <a:rPr lang="en-US" sz="1400" b="1" dirty="0" err="1" smtClean="0">
                  <a:solidFill>
                    <a:schemeClr val="tx2">
                      <a:lumMod val="75000"/>
                    </a:schemeClr>
                  </a:solidFill>
                </a:rPr>
                <a:t>metala</a:t>
              </a:r>
              <a:endPara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3610753" y="1737622"/>
              <a:ext cx="419501" cy="351070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5750899" y="5336137"/>
            <a:ext cx="1737932" cy="1164611"/>
            <a:chOff x="5372904" y="1737622"/>
            <a:chExt cx="1737932" cy="116461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4BDA4F9-9CE6-491B-9610-D01087518F41}"/>
                </a:ext>
              </a:extLst>
            </p:cNvPr>
            <p:cNvSpPr txBox="1"/>
            <p:nvPr/>
          </p:nvSpPr>
          <p:spPr>
            <a:xfrm>
              <a:off x="5372904" y="2379013"/>
              <a:ext cx="173793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 fontAlgn="b">
                <a:defRPr/>
              </a:pPr>
              <a:r>
                <a:rPr lang="en-US" sz="1400" b="1" dirty="0" err="1" smtClean="0">
                  <a:solidFill>
                    <a:schemeClr val="tx2">
                      <a:lumMod val="75000"/>
                    </a:schemeClr>
                  </a:solidFill>
                </a:rPr>
                <a:t>Guma</a:t>
              </a:r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2">
                      <a:lumMod val="75000"/>
                    </a:schemeClr>
                  </a:solidFill>
                </a:rPr>
                <a:t>i</a:t>
              </a:r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sr-Latn-RS" sz="14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 fontAlgn="b">
                <a:defRPr/>
              </a:pPr>
              <a:r>
                <a:rPr lang="en-US" sz="1400" b="1" dirty="0" err="1" smtClean="0">
                  <a:solidFill>
                    <a:schemeClr val="tx2">
                      <a:lumMod val="75000"/>
                    </a:schemeClr>
                  </a:solidFill>
                </a:rPr>
                <a:t>plastika</a:t>
              </a:r>
              <a:endPara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bright="86000"/>
                      </a14:imgEffect>
                    </a14:imgLayer>
                  </a14:imgProps>
                </a:ext>
              </a:extLst>
            </a:blip>
            <a:srcRect l="65138" t="21112" r="24584" b="58148"/>
            <a:stretch/>
          </p:blipFill>
          <p:spPr>
            <a:xfrm>
              <a:off x="5964014" y="1737622"/>
              <a:ext cx="488348" cy="463914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7480274" y="5376350"/>
            <a:ext cx="2575576" cy="1136036"/>
            <a:chOff x="7355744" y="1693359"/>
            <a:chExt cx="2575576" cy="113603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398994C-75F5-49F2-A1E4-BAECB74E7C44}"/>
                </a:ext>
              </a:extLst>
            </p:cNvPr>
            <p:cNvSpPr txBox="1"/>
            <p:nvPr/>
          </p:nvSpPr>
          <p:spPr>
            <a:xfrm>
              <a:off x="7355744" y="2306175"/>
              <a:ext cx="257557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 err="1" smtClean="0">
                  <a:solidFill>
                    <a:schemeClr val="tx2">
                      <a:lumMod val="75000"/>
                    </a:schemeClr>
                  </a:solidFill>
                </a:rPr>
                <a:t>Elektri</a:t>
              </a:r>
              <a:r>
                <a:rPr lang="sr-Latn-RS" sz="1400" b="1" dirty="0" smtClean="0">
                  <a:solidFill>
                    <a:schemeClr val="tx2">
                      <a:lumMod val="75000"/>
                    </a:schemeClr>
                  </a:solidFill>
                </a:rPr>
                <a:t>čni i </a:t>
              </a:r>
            </a:p>
            <a:p>
              <a:pPr marL="0" marR="0" lvl="0" indent="0" algn="ctr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1400" b="1" dirty="0" smtClean="0">
                  <a:solidFill>
                    <a:schemeClr val="tx2">
                      <a:lumMod val="75000"/>
                    </a:schemeClr>
                  </a:solidFill>
                </a:rPr>
                <a:t>elektronski sistemi</a:t>
              </a:r>
              <a:endParaRPr lang="sr-Cyrl-R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66" name="Picture 12" descr="Image result for electrical system  sign icons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336" y="1693359"/>
              <a:ext cx="472392" cy="395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10105550" y="5375076"/>
            <a:ext cx="1488450" cy="921029"/>
            <a:chOff x="9969029" y="1783712"/>
            <a:chExt cx="1488450" cy="92102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63126" y="1783712"/>
              <a:ext cx="419501" cy="363608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98994C-75F5-49F2-A1E4-BAECB74E7C44}"/>
                </a:ext>
              </a:extLst>
            </p:cNvPr>
            <p:cNvSpPr txBox="1"/>
            <p:nvPr/>
          </p:nvSpPr>
          <p:spPr>
            <a:xfrm>
              <a:off x="9969029" y="2396964"/>
              <a:ext cx="14884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</a:rPr>
                <a:t>Kućni aparati</a:t>
              </a:r>
              <a:endPara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21" y="5293578"/>
            <a:ext cx="549032" cy="54903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8E6B5E1-CA7E-411E-BDB3-BFCB372086BE}"/>
              </a:ext>
            </a:extLst>
          </p:cNvPr>
          <p:cNvSpPr txBox="1"/>
          <p:nvPr/>
        </p:nvSpPr>
        <p:spPr>
          <a:xfrm>
            <a:off x="4162539" y="5972621"/>
            <a:ext cx="17795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fontAlgn="b">
              <a:defRPr/>
            </a:pPr>
            <a:r>
              <a:rPr lang="sr-Latn-RS" sz="1400" b="1" dirty="0" smtClean="0">
                <a:solidFill>
                  <a:schemeClr val="tx2">
                    <a:lumMod val="75000"/>
                  </a:schemeClr>
                </a:solidFill>
              </a:rPr>
              <a:t>Mašine i </a:t>
            </a:r>
          </a:p>
          <a:p>
            <a:pPr lvl="0" algn="ctr" fontAlgn="b">
              <a:defRPr/>
            </a:pPr>
            <a:r>
              <a:rPr lang="sr-Latn-RS" sz="1400" b="1" dirty="0" smtClean="0">
                <a:solidFill>
                  <a:schemeClr val="tx2">
                    <a:lumMod val="75000"/>
                  </a:schemeClr>
                </a:solidFill>
              </a:rPr>
              <a:t>oprema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14243" y="668937"/>
            <a:ext cx="1896744" cy="784861"/>
          </a:xfrm>
          <a:prstGeom prst="roundRect">
            <a:avLst>
              <a:gd name="adj" fmla="val 50000"/>
            </a:avLst>
          </a:prstGeom>
          <a:solidFill>
            <a:srgbClr val="42424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1363483" y="663576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solidFill>
            <a:srgbClr val="4242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lvl="0">
              <a:defRPr/>
            </a:pPr>
            <a:r>
              <a:rPr lang="sr-Latn-RS" sz="2000" b="1" dirty="0">
                <a:solidFill>
                  <a:prstClr val="white"/>
                </a:solidFill>
              </a:rPr>
              <a:t>Program podrške za ulazak u lance dobavljača multinacionalnih kompanija</a:t>
            </a:r>
            <a:endParaRPr lang="en-US" sz="4800" b="1" dirty="0">
              <a:solidFill>
                <a:prstClr val="white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75" b="84375" l="16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" y="707970"/>
            <a:ext cx="1125846" cy="800602"/>
          </a:xfrm>
          <a:prstGeom prst="rect">
            <a:avLst/>
          </a:prstGeom>
        </p:spPr>
      </p:pic>
      <p:sp>
        <p:nvSpPr>
          <p:cNvPr id="75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838200" y="163481"/>
            <a:ext cx="10515600" cy="739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E358893-2632-4E33-AC8F-BC5F8ABDE3DC}"/>
              </a:ext>
            </a:extLst>
          </p:cNvPr>
          <p:cNvSpPr txBox="1"/>
          <p:nvPr/>
        </p:nvSpPr>
        <p:spPr>
          <a:xfrm>
            <a:off x="183937" y="4002098"/>
            <a:ext cx="2418218" cy="27699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2009" y="1897536"/>
            <a:ext cx="3063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b="1" dirty="0">
                <a:solidFill>
                  <a:schemeClr val="tx2"/>
                </a:solidFill>
              </a:rPr>
              <a:t>Podizanje kapaciteta privrednih društava </a:t>
            </a:r>
          </a:p>
          <a:p>
            <a:pPr lvl="0"/>
            <a:r>
              <a:rPr lang="sr-Latn-RS" b="1" dirty="0">
                <a:solidFill>
                  <a:schemeClr val="tx2"/>
                </a:solidFill>
              </a:rPr>
              <a:t>za uključivanje u međunarodne lance </a:t>
            </a:r>
            <a:r>
              <a:rPr lang="sr-Latn-RS" b="1" dirty="0" smtClean="0">
                <a:solidFill>
                  <a:schemeClr val="tx2"/>
                </a:solidFill>
              </a:rPr>
              <a:t>vrednosti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64" y="1300612"/>
            <a:ext cx="2539682" cy="2539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0" y="3197215"/>
            <a:ext cx="1774558" cy="18611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2605" y="3895163"/>
            <a:ext cx="10222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chemeClr val="tx2"/>
                </a:solidFill>
              </a:rPr>
              <a:t>Proizvo</a:t>
            </a:r>
            <a:r>
              <a:rPr lang="sr-Latn-RS" b="1" dirty="0">
                <a:solidFill>
                  <a:schemeClr val="tx2"/>
                </a:solidFill>
              </a:rPr>
              <a:t>đači </a:t>
            </a:r>
            <a:r>
              <a:rPr lang="en-US" b="1" dirty="0" err="1">
                <a:solidFill>
                  <a:schemeClr val="tx2"/>
                </a:solidFill>
              </a:rPr>
              <a:t>direktnih</a:t>
            </a:r>
            <a:r>
              <a:rPr lang="en-US" b="1" dirty="0">
                <a:solidFill>
                  <a:schemeClr val="tx2"/>
                </a:solidFill>
              </a:rPr>
              <a:t>/</a:t>
            </a:r>
            <a:r>
              <a:rPr lang="en-US" b="1" dirty="0" err="1">
                <a:solidFill>
                  <a:schemeClr val="tx2"/>
                </a:solidFill>
              </a:rPr>
              <a:t>indirektnih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materijala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koji</a:t>
            </a:r>
            <a:r>
              <a:rPr lang="en-US" b="1" dirty="0">
                <a:solidFill>
                  <a:schemeClr val="tx2"/>
                </a:solidFill>
              </a:rPr>
              <a:t> se </a:t>
            </a:r>
            <a:r>
              <a:rPr lang="en-US" b="1" dirty="0" err="1">
                <a:solidFill>
                  <a:schemeClr val="tx2"/>
                </a:solidFill>
              </a:rPr>
              <a:t>nalaze</a:t>
            </a:r>
            <a:r>
              <a:rPr lang="en-US" b="1" dirty="0">
                <a:solidFill>
                  <a:schemeClr val="tx2"/>
                </a:solidFill>
              </a:rPr>
              <a:t> u </a:t>
            </a:r>
            <a:r>
              <a:rPr lang="en-US" b="1" dirty="0" err="1">
                <a:solidFill>
                  <a:schemeClr val="tx2"/>
                </a:solidFill>
              </a:rPr>
              <a:t>lancu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vrednosti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industrijskih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sektora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RS" b="1" dirty="0" smtClean="0">
                <a:solidFill>
                  <a:schemeClr val="tx2"/>
                </a:solidFill>
              </a:rPr>
              <a:t>R</a:t>
            </a:r>
            <a:r>
              <a:rPr lang="en-US" b="1" dirty="0" err="1">
                <a:solidFill>
                  <a:schemeClr val="tx2"/>
                </a:solidFill>
              </a:rPr>
              <a:t>aspolaž</a:t>
            </a:r>
            <a:r>
              <a:rPr lang="sr-Latn-RS" b="1" dirty="0">
                <a:solidFill>
                  <a:schemeClr val="tx2"/>
                </a:solidFill>
              </a:rPr>
              <a:t>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mašinama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opremom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koje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mogu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biti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upotrebljene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za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serijsku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proizvodnju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direktnih</a:t>
            </a:r>
            <a:r>
              <a:rPr lang="en-US" b="1" dirty="0">
                <a:solidFill>
                  <a:schemeClr val="tx2"/>
                </a:solidFill>
              </a:rPr>
              <a:t>/</a:t>
            </a:r>
            <a:r>
              <a:rPr lang="en-US" b="1" dirty="0" err="1">
                <a:solidFill>
                  <a:schemeClr val="tx2"/>
                </a:solidFill>
              </a:rPr>
              <a:t>indirektnih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materijala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koji</a:t>
            </a:r>
            <a:r>
              <a:rPr lang="en-US" b="1" dirty="0">
                <a:solidFill>
                  <a:schemeClr val="tx2"/>
                </a:solidFill>
              </a:rPr>
              <a:t> se </a:t>
            </a:r>
            <a:r>
              <a:rPr lang="en-US" b="1" dirty="0" err="1">
                <a:solidFill>
                  <a:schemeClr val="tx2"/>
                </a:solidFill>
              </a:rPr>
              <a:t>nalaze</a:t>
            </a:r>
            <a:r>
              <a:rPr lang="en-US" b="1" dirty="0">
                <a:solidFill>
                  <a:schemeClr val="tx2"/>
                </a:solidFill>
              </a:rPr>
              <a:t> u </a:t>
            </a:r>
            <a:r>
              <a:rPr lang="en-US" b="1" dirty="0" err="1">
                <a:solidFill>
                  <a:schemeClr val="tx2"/>
                </a:solidFill>
              </a:rPr>
              <a:t>lancu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vrednosti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industrijskih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sektora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1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solidFill>
                  <a:schemeClr val="tx2"/>
                </a:solidFill>
                <a:latin typeface="+mn-lt"/>
              </a:rPr>
              <a:t>Programi podrške privrednim društvima</a:t>
            </a:r>
            <a:endParaRPr lang="en-GB" sz="28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124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slov 4"/>
          <p:cNvSpPr txBox="1">
            <a:spLocks/>
          </p:cNvSpPr>
          <p:nvPr/>
        </p:nvSpPr>
        <p:spPr>
          <a:xfrm>
            <a:off x="208047" y="0"/>
            <a:ext cx="10459953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smtClean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14243" y="668937"/>
            <a:ext cx="1896744" cy="784861"/>
          </a:xfrm>
          <a:prstGeom prst="roundRect">
            <a:avLst>
              <a:gd name="adj" fmla="val 50000"/>
            </a:avLst>
          </a:prstGeom>
          <a:solidFill>
            <a:srgbClr val="42424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1314493" y="678007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solidFill>
            <a:srgbClr val="4242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lvl="0">
              <a:defRPr/>
            </a:pPr>
            <a:r>
              <a:rPr lang="en-US" sz="2000" b="1" dirty="0" err="1" smtClean="0">
                <a:solidFill>
                  <a:prstClr val="white"/>
                </a:solidFill>
              </a:rPr>
              <a:t>Uslovi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</a:rPr>
              <a:t>programa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endParaRPr lang="en-US" sz="4800" b="1" dirty="0">
              <a:solidFill>
                <a:prstClr val="white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84375" l="16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" y="707970"/>
            <a:ext cx="1125846" cy="800602"/>
          </a:xfrm>
          <a:prstGeom prst="rect">
            <a:avLst/>
          </a:prstGeom>
        </p:spPr>
      </p:pic>
      <p:sp>
        <p:nvSpPr>
          <p:cNvPr id="75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838200" y="163481"/>
            <a:ext cx="10515600" cy="739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E358893-2632-4E33-AC8F-BC5F8ABDE3DC}"/>
              </a:ext>
            </a:extLst>
          </p:cNvPr>
          <p:cNvSpPr txBox="1"/>
          <p:nvPr/>
        </p:nvSpPr>
        <p:spPr>
          <a:xfrm>
            <a:off x="183937" y="4002098"/>
            <a:ext cx="2418218" cy="27699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1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solidFill>
                  <a:schemeClr val="tx2"/>
                </a:solidFill>
                <a:latin typeface="+mn-lt"/>
              </a:rPr>
              <a:t>Programi podrške privrednim društvima</a:t>
            </a:r>
            <a:endParaRPr lang="en-GB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9" y="1850304"/>
            <a:ext cx="860764" cy="739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8" y="2837187"/>
            <a:ext cx="1159181" cy="1159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" y="4279097"/>
            <a:ext cx="1914000" cy="1006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0762" y="1962512"/>
            <a:ext cx="362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Minimum 15 </a:t>
            </a:r>
            <a:r>
              <a:rPr lang="en-US" dirty="0" err="1">
                <a:solidFill>
                  <a:schemeClr val="tx2"/>
                </a:solidFill>
              </a:rPr>
              <a:t>zaposlenih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lica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radnom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odnosu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19752" y="3421364"/>
            <a:ext cx="36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Poslovni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prihod</a:t>
            </a:r>
            <a:r>
              <a:rPr lang="en-US" dirty="0" smtClean="0">
                <a:solidFill>
                  <a:schemeClr val="tx2"/>
                </a:solidFill>
              </a:rPr>
              <a:t> 35.000.000,00 </a:t>
            </a:r>
            <a:r>
              <a:rPr lang="en-US" dirty="0" err="1" smtClean="0">
                <a:solidFill>
                  <a:schemeClr val="tx2"/>
                </a:solidFill>
              </a:rPr>
              <a:t>rsd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19752" y="4597628"/>
            <a:ext cx="36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Osnovna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sredstva</a:t>
            </a:r>
            <a:r>
              <a:rPr lang="en-US" dirty="0" smtClean="0">
                <a:solidFill>
                  <a:schemeClr val="tx2"/>
                </a:solidFill>
              </a:rPr>
              <a:t> 35.000.000,00 </a:t>
            </a:r>
            <a:r>
              <a:rPr lang="en-US" dirty="0" err="1" smtClean="0">
                <a:solidFill>
                  <a:schemeClr val="tx2"/>
                </a:solidFill>
              </a:rPr>
              <a:t>rsd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69" y="2344120"/>
            <a:ext cx="3696159" cy="2169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0890" r="14445" b="25110"/>
          <a:stretch/>
        </p:blipFill>
        <p:spPr>
          <a:xfrm>
            <a:off x="253176" y="5423989"/>
            <a:ext cx="1320910" cy="11888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19751" y="5667926"/>
            <a:ext cx="362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Nije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pokrenut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ste</a:t>
            </a:r>
            <a:r>
              <a:rPr lang="sr-Latn-RS" dirty="0" smtClean="0">
                <a:solidFill>
                  <a:schemeClr val="tx2"/>
                </a:solidFill>
              </a:rPr>
              <a:t>čajni postupak, postupak reorganizacije ili likvidacije</a:t>
            </a:r>
            <a:endParaRPr lang="en-US" sz="2400" b="1" dirty="0"/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</p:spPr>
        <p:txBody>
          <a:bodyPr/>
          <a:lstStyle/>
          <a:p>
            <a:r>
              <a:rPr lang="sr-Latn-CS" dirty="0">
                <a:latin typeface="Myriad Pro" pitchFamily="34" charset="0"/>
              </a:rPr>
              <a:t>Autorska prava</a:t>
            </a:r>
            <a:r>
              <a:rPr lang="en-US" dirty="0">
                <a:latin typeface="Myriad Pro" pitchFamily="34" charset="0"/>
              </a:rPr>
              <a:t> © </a:t>
            </a:r>
            <a:r>
              <a:rPr lang="en-GB" dirty="0" smtClean="0">
                <a:latin typeface="Myriad Pro" pitchFamily="34" charset="0"/>
              </a:rPr>
              <a:t>2021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sr-Latn-CS" dirty="0">
                <a:latin typeface="Myriad Pro" pitchFamily="34" charset="0"/>
              </a:rPr>
              <a:t>Razvojna agencija Srbije</a:t>
            </a:r>
            <a:r>
              <a:rPr lang="en-US" dirty="0" smtClean="0">
                <a:latin typeface="Myriad Pro" pitchFamily="34" charset="0"/>
              </a:rPr>
              <a:t>.</a:t>
            </a:r>
            <a:endParaRPr lang="en-US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69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</p:spPr>
        <p:txBody>
          <a:bodyPr/>
          <a:lstStyle/>
          <a:p>
            <a:r>
              <a:rPr lang="sr-Latn-CS" dirty="0">
                <a:latin typeface="Myriad Pro" pitchFamily="34" charset="0"/>
              </a:rPr>
              <a:t>Autorska prava</a:t>
            </a:r>
            <a:r>
              <a:rPr lang="en-US" dirty="0">
                <a:latin typeface="Myriad Pro" pitchFamily="34" charset="0"/>
              </a:rPr>
              <a:t> © </a:t>
            </a:r>
            <a:r>
              <a:rPr lang="en-GB" dirty="0" smtClean="0">
                <a:latin typeface="Myriad Pro" pitchFamily="34" charset="0"/>
              </a:rPr>
              <a:t>2021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sr-Latn-CS" dirty="0">
                <a:latin typeface="Myriad Pro" pitchFamily="34" charset="0"/>
              </a:rPr>
              <a:t>Razvojna agencija Srbije</a:t>
            </a:r>
            <a:r>
              <a:rPr lang="en-US" dirty="0" smtClean="0">
                <a:latin typeface="Myriad Pro" pitchFamily="34" charset="0"/>
              </a:rPr>
              <a:t>.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solidFill>
                  <a:schemeClr val="tx2"/>
                </a:solidFill>
                <a:latin typeface="+mn-lt"/>
              </a:rPr>
              <a:t>Programi podrške privrednim društvima</a:t>
            </a:r>
            <a:endParaRPr lang="en-GB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fld id="{244992D8-05F2-4190-B17A-4AA6606963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Naslov 4"/>
          <p:cNvSpPr txBox="1">
            <a:spLocks/>
          </p:cNvSpPr>
          <p:nvPr/>
        </p:nvSpPr>
        <p:spPr>
          <a:xfrm>
            <a:off x="1491418" y="4219972"/>
            <a:ext cx="10459953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smtClean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7" name="Čuvar mesta za broj slajda 2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92D8-05F2-4190-B17A-4AA6606963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 panose="02000503030000020004" pitchFamily="50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kurat" panose="02000503030000020004" pitchFamily="50" charset="0"/>
              <a:ea typeface="+mn-ea"/>
              <a:cs typeface="Arial" pitchFamily="34" charset="0"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14243" y="668937"/>
            <a:ext cx="1896744" cy="784861"/>
          </a:xfrm>
          <a:prstGeom prst="roundRect">
            <a:avLst>
              <a:gd name="adj" fmla="val 50000"/>
            </a:avLst>
          </a:prstGeom>
          <a:solidFill>
            <a:srgbClr val="42424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1336508" y="668936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solidFill>
            <a:srgbClr val="4242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lvl="0">
              <a:defRPr/>
            </a:pPr>
            <a:r>
              <a:rPr lang="sr-Latn-RS" sz="2000" b="1" dirty="0" smtClean="0">
                <a:solidFill>
                  <a:prstClr val="white"/>
                </a:solidFill>
              </a:rPr>
              <a:t>Podržane aktivnosti </a:t>
            </a:r>
            <a:endParaRPr lang="en-US" sz="4800" b="1" dirty="0">
              <a:solidFill>
                <a:prstClr val="white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84375" l="16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" y="707970"/>
            <a:ext cx="1125846" cy="800602"/>
          </a:xfrm>
          <a:prstGeom prst="rect">
            <a:avLst/>
          </a:prstGeom>
        </p:spPr>
      </p:pic>
      <p:sp>
        <p:nvSpPr>
          <p:cNvPr id="30" name="Flowchart: Alternate Process 29"/>
          <p:cNvSpPr/>
          <p:nvPr/>
        </p:nvSpPr>
        <p:spPr>
          <a:xfrm>
            <a:off x="10436033" y="1518712"/>
            <a:ext cx="1739542" cy="440058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8551658" y="1509087"/>
            <a:ext cx="1849655" cy="441164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6609080" y="1568172"/>
            <a:ext cx="1885053" cy="4301001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4459487" y="1559515"/>
            <a:ext cx="1885053" cy="4301001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2438578" y="1559516"/>
            <a:ext cx="1945944" cy="427655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307875" y="1559516"/>
            <a:ext cx="2022588" cy="4244346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Content Placeholder 5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90" b="80952" l="31085" r="744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5" t="18140" r="20027" b="15605"/>
          <a:stretch/>
        </p:blipFill>
        <p:spPr>
          <a:xfrm>
            <a:off x="453377" y="3546024"/>
            <a:ext cx="1702456" cy="1792057"/>
          </a:xfrm>
          <a:prstGeom prst="rect">
            <a:avLst/>
          </a:prstGeom>
        </p:spPr>
      </p:pic>
      <p:sp>
        <p:nvSpPr>
          <p:cNvPr id="4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25202" y="6781800"/>
            <a:ext cx="1216793" cy="228600"/>
          </a:xfrm>
          <a:prstGeom prst="rect">
            <a:avLst/>
          </a:prstGeom>
        </p:spPr>
        <p:txBody>
          <a:bodyPr/>
          <a:lstStyle/>
          <a:p>
            <a:fld id="{244992D8-05F2-4190-B17A-4AA660696315}" type="slidenum">
              <a:rPr lang="en-US" smtClean="0">
                <a:latin typeface="Arial" panose="020B0604020202020204" pitchFamily="34" charset="0"/>
              </a:rPr>
              <a:pPr/>
              <a:t>5</a:t>
            </a:fld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49721" y="3276600"/>
            <a:ext cx="1866900" cy="2674845"/>
            <a:chOff x="131144" y="1261891"/>
            <a:chExt cx="1866900" cy="2674845"/>
          </a:xfrm>
        </p:grpSpPr>
        <p:sp>
          <p:nvSpPr>
            <p:cNvPr id="45" name="Rectangle 44"/>
            <p:cNvSpPr/>
            <p:nvPr/>
          </p:nvSpPr>
          <p:spPr>
            <a:xfrm>
              <a:off x="443423" y="1261891"/>
              <a:ext cx="1252070" cy="25041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TextBox 45"/>
            <p:cNvSpPr txBox="1"/>
            <p:nvPr/>
          </p:nvSpPr>
          <p:spPr>
            <a:xfrm>
              <a:off x="131144" y="3479536"/>
              <a:ext cx="1866900" cy="457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600" kern="12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do 12.000.000 rsd</a:t>
              </a:r>
              <a:endParaRPr lang="en-US" sz="1600" kern="1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330364" y="4392193"/>
            <a:ext cx="6463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52857" y="1567657"/>
            <a:ext cx="6040353" cy="533400"/>
          </a:xfrm>
          <a:prstGeom prst="roundRect">
            <a:avLst/>
          </a:prstGeom>
          <a:gradFill flip="none" rotWithShape="1">
            <a:gsLst>
              <a:gs pos="0">
                <a:srgbClr val="42424C">
                  <a:shade val="30000"/>
                  <a:satMod val="115000"/>
                </a:srgbClr>
              </a:gs>
              <a:gs pos="50000">
                <a:srgbClr val="42424C">
                  <a:shade val="67500"/>
                  <a:satMod val="115000"/>
                </a:srgbClr>
              </a:gs>
              <a:gs pos="100000">
                <a:srgbClr val="42424C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Ulaganje u materijalnu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imovinu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6104" y="2610676"/>
            <a:ext cx="2169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Industrijski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robot</a:t>
            </a:r>
            <a:r>
              <a:rPr lang="sr-Latn-RS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i/</a:t>
            </a:r>
            <a:endParaRPr lang="sr-Latn-RS" sz="1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0"/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oprem</a:t>
            </a:r>
            <a:r>
              <a:rPr lang="sr-Latn-RS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za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automatizaciju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/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digitalizaciju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optimizaciju</a:t>
            </a:r>
            <a:endParaRPr lang="sr-Cyrl-RS" sz="1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93242" y="2681698"/>
            <a:ext cx="152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RS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Autonomni robot </a:t>
            </a:r>
            <a:r>
              <a:rPr lang="sr-Latn-RS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sr-Latn-RS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kobot</a:t>
            </a:r>
            <a:endParaRPr lang="en-US" sz="1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66" b="74830" l="18182" r="73607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56" t="14626" r="26540" b="22789"/>
          <a:stretch/>
        </p:blipFill>
        <p:spPr>
          <a:xfrm>
            <a:off x="2658734" y="3764924"/>
            <a:ext cx="1569336" cy="1503947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3227972" y="4620883"/>
            <a:ext cx="6463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sr-Latn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05786" y="5494245"/>
            <a:ext cx="1866900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600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 15.000.000 rsd</a:t>
            </a:r>
            <a:endParaRPr lang="en-US" sz="1600" kern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25486" y="2684900"/>
            <a:ext cx="1660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RS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Unapređenje proizvodne hale </a:t>
            </a:r>
            <a:endParaRPr lang="en-US" sz="1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150" b="77211" l="29912" r="80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33" t="25510" r="21847" b="20068"/>
          <a:stretch/>
        </p:blipFill>
        <p:spPr>
          <a:xfrm>
            <a:off x="4700268" y="3891020"/>
            <a:ext cx="1447061" cy="1447061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5335880" y="4650904"/>
            <a:ext cx="6463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r-Latn-R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r-Latn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445300" y="5494245"/>
            <a:ext cx="1730275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600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 2.500.000 rsd</a:t>
            </a:r>
            <a:endParaRPr lang="en-US" sz="1600" kern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398500" y="1555310"/>
            <a:ext cx="5800558" cy="533400"/>
          </a:xfrm>
          <a:prstGeom prst="roundRect">
            <a:avLst/>
          </a:prstGeom>
          <a:solidFill>
            <a:srgbClr val="4242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Konsultantska podrška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759561" y="2634684"/>
            <a:ext cx="15921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Optimizacija proizvodnih procesa</a:t>
            </a:r>
            <a:endParaRPr lang="en-US" sz="1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662010" y="2668333"/>
            <a:ext cx="1674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Korporativno upravljanje</a:t>
            </a:r>
            <a:endParaRPr lang="en-US" sz="1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518558" y="2624004"/>
            <a:ext cx="1600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Sertifikacija sistema kvaliteta za specifične standarde</a:t>
            </a:r>
            <a:endParaRPr lang="en-US" sz="1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68" b="74830" l="19355" r="70381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56" t="14626" r="26540" b="22789"/>
          <a:stretch/>
        </p:blipFill>
        <p:spPr>
          <a:xfrm>
            <a:off x="6780627" y="3785676"/>
            <a:ext cx="1569336" cy="15039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68" b="75510" l="17889" r="70088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56" t="14626" r="26540" b="22789"/>
          <a:stretch/>
        </p:blipFill>
        <p:spPr>
          <a:xfrm>
            <a:off x="8797000" y="3810271"/>
            <a:ext cx="1569336" cy="150394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789" b="68707" l="26393" r="68622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17347" r="31232" b="25510"/>
          <a:stretch/>
        </p:blipFill>
        <p:spPr>
          <a:xfrm>
            <a:off x="10496171" y="3848477"/>
            <a:ext cx="1524000" cy="160020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7314417" y="4697138"/>
            <a:ext cx="6463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296759" y="4693081"/>
            <a:ext cx="6463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1252392" y="4620883"/>
            <a:ext cx="6463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sr-Latn-R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97743" y="5466552"/>
            <a:ext cx="1730275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600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 5.000.000 rsd</a:t>
            </a:r>
            <a:endParaRPr lang="en-US" sz="1600" kern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35571" y="5490170"/>
            <a:ext cx="1730275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600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 2.500.000 rsd</a:t>
            </a:r>
            <a:endParaRPr lang="en-US" sz="1600" kern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493061" y="5495757"/>
            <a:ext cx="1730275" cy="457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Latn-RS" sz="1600" kern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 10.000.000 rsd</a:t>
            </a:r>
            <a:endParaRPr lang="en-US" sz="1600" kern="1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95301" y="5979814"/>
            <a:ext cx="1145607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u="sng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Maksimalno</a:t>
            </a:r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3 </a:t>
            </a:r>
            <a:r>
              <a:rPr lang="en-US" i="1" u="sng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aktivnosti</a:t>
            </a:r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sr-Latn-RS" i="1" u="sng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 23.000.000 rsd</a:t>
            </a:r>
            <a:endParaRPr lang="en-US" i="1" u="sng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50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</p:spPr>
        <p:txBody>
          <a:bodyPr/>
          <a:lstStyle/>
          <a:p>
            <a:r>
              <a:rPr lang="sr-Latn-CS" dirty="0">
                <a:latin typeface="Myriad Pro" pitchFamily="34" charset="0"/>
              </a:rPr>
              <a:t>Autorska prava</a:t>
            </a:r>
            <a:r>
              <a:rPr lang="en-US" dirty="0">
                <a:latin typeface="Myriad Pro" pitchFamily="34" charset="0"/>
              </a:rPr>
              <a:t> © </a:t>
            </a:r>
            <a:r>
              <a:rPr lang="en-GB" dirty="0" smtClean="0">
                <a:latin typeface="Myriad Pro" pitchFamily="34" charset="0"/>
              </a:rPr>
              <a:t>2021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sr-Latn-CS" dirty="0">
                <a:latin typeface="Myriad Pro" pitchFamily="34" charset="0"/>
              </a:rPr>
              <a:t>Razvojna agencija Srbije</a:t>
            </a:r>
            <a:r>
              <a:rPr lang="en-US" dirty="0" smtClean="0">
                <a:latin typeface="Myriad Pro" pitchFamily="34" charset="0"/>
              </a:rPr>
              <a:t>.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fld id="{244992D8-05F2-4190-B17A-4AA6606963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" name="Naslov 4"/>
          <p:cNvSpPr txBox="1">
            <a:spLocks/>
          </p:cNvSpPr>
          <p:nvPr/>
        </p:nvSpPr>
        <p:spPr>
          <a:xfrm>
            <a:off x="208047" y="0"/>
            <a:ext cx="10459953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smtClean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7" name="Čuvar mesta za broj slajda 2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92D8-05F2-4190-B17A-4AA6606963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 panose="02000503030000020004" pitchFamily="50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kurat" panose="02000503030000020004" pitchFamily="50" charset="0"/>
              <a:ea typeface="+mn-ea"/>
              <a:cs typeface="Arial" pitchFamily="34" charset="0"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14243" y="668937"/>
            <a:ext cx="1896744" cy="784861"/>
          </a:xfrm>
          <a:prstGeom prst="roundRect">
            <a:avLst>
              <a:gd name="adj" fmla="val 50000"/>
            </a:avLst>
          </a:prstGeom>
          <a:solidFill>
            <a:srgbClr val="42424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1170277" y="668936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solidFill>
            <a:srgbClr val="42424C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lvl="0">
              <a:defRPr/>
            </a:pPr>
            <a:r>
              <a:rPr lang="sr-Latn-RS" sz="2000" b="1" dirty="0" smtClean="0">
                <a:solidFill>
                  <a:prstClr val="white"/>
                </a:solidFill>
              </a:rPr>
              <a:t>Procedura programa </a:t>
            </a:r>
            <a:endParaRPr lang="en-US" sz="4800" b="1" dirty="0">
              <a:solidFill>
                <a:prstClr val="white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84375" l="16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" y="707970"/>
            <a:ext cx="1125846" cy="800602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solidFill>
                  <a:schemeClr val="tx2"/>
                </a:solidFill>
                <a:latin typeface="+mn-lt"/>
              </a:rPr>
              <a:t>Programi podrške privrednim društvima</a:t>
            </a:r>
            <a:endParaRPr lang="en-GB" sz="28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92043" y="2286000"/>
            <a:ext cx="9675957" cy="3407143"/>
            <a:chOff x="990600" y="2018497"/>
            <a:chExt cx="9675957" cy="3407143"/>
          </a:xfrm>
        </p:grpSpPr>
        <p:sp>
          <p:nvSpPr>
            <p:cNvPr id="14" name="Oval 76">
              <a:extLst>
                <a:ext uri="{FF2B5EF4-FFF2-40B4-BE49-F238E27FC236}">
                  <a16:creationId xmlns:a16="http://schemas.microsoft.com/office/drawing/2014/main" id="{BC36F559-23F5-4B50-B939-01EB4C4B478A}"/>
                </a:ext>
              </a:extLst>
            </p:cNvPr>
            <p:cNvSpPr/>
            <p:nvPr/>
          </p:nvSpPr>
          <p:spPr>
            <a:xfrm>
              <a:off x="1628529" y="2861352"/>
              <a:ext cx="936000" cy="936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</a:endParaRPr>
            </a:p>
          </p:txBody>
        </p:sp>
        <p:sp>
          <p:nvSpPr>
            <p:cNvPr id="15" name="Oval 78">
              <a:extLst>
                <a:ext uri="{FF2B5EF4-FFF2-40B4-BE49-F238E27FC236}">
                  <a16:creationId xmlns:a16="http://schemas.microsoft.com/office/drawing/2014/main" id="{4FCFFE7F-7EB4-4522-9DEB-52F0666A5F20}"/>
                </a:ext>
              </a:extLst>
            </p:cNvPr>
            <p:cNvSpPr/>
            <p:nvPr/>
          </p:nvSpPr>
          <p:spPr>
            <a:xfrm>
              <a:off x="3248935" y="3797456"/>
              <a:ext cx="936000" cy="936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</a:endParaRPr>
            </a:p>
          </p:txBody>
        </p:sp>
        <p:sp>
          <p:nvSpPr>
            <p:cNvPr id="16" name="Oval 79">
              <a:extLst>
                <a:ext uri="{FF2B5EF4-FFF2-40B4-BE49-F238E27FC236}">
                  <a16:creationId xmlns:a16="http://schemas.microsoft.com/office/drawing/2014/main" id="{A993B357-8114-458D-8E13-F395CFEAE41B}"/>
                </a:ext>
              </a:extLst>
            </p:cNvPr>
            <p:cNvSpPr/>
            <p:nvPr/>
          </p:nvSpPr>
          <p:spPr>
            <a:xfrm>
              <a:off x="4869981" y="2514020"/>
              <a:ext cx="936000" cy="936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</a:endParaRPr>
            </a:p>
          </p:txBody>
        </p:sp>
        <p:sp>
          <p:nvSpPr>
            <p:cNvPr id="17" name="Oval 84">
              <a:extLst>
                <a:ext uri="{FF2B5EF4-FFF2-40B4-BE49-F238E27FC236}">
                  <a16:creationId xmlns:a16="http://schemas.microsoft.com/office/drawing/2014/main" id="{ED7230F8-33DB-4D38-8619-43EF1FE03773}"/>
                </a:ext>
              </a:extLst>
            </p:cNvPr>
            <p:cNvSpPr/>
            <p:nvPr/>
          </p:nvSpPr>
          <p:spPr>
            <a:xfrm>
              <a:off x="6832647" y="2501312"/>
              <a:ext cx="936000" cy="936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</a:endParaRPr>
            </a:p>
          </p:txBody>
        </p:sp>
        <p:sp>
          <p:nvSpPr>
            <p:cNvPr id="18" name="Oval 105">
              <a:extLst>
                <a:ext uri="{FF2B5EF4-FFF2-40B4-BE49-F238E27FC236}">
                  <a16:creationId xmlns:a16="http://schemas.microsoft.com/office/drawing/2014/main" id="{8A704C50-2B89-4115-8604-BD456D18466B}"/>
                </a:ext>
              </a:extLst>
            </p:cNvPr>
            <p:cNvSpPr/>
            <p:nvPr/>
          </p:nvSpPr>
          <p:spPr>
            <a:xfrm>
              <a:off x="8099271" y="4013480"/>
              <a:ext cx="946882" cy="936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entury Gothic" panose="020B0502020202020204" pitchFamily="34" charset="0"/>
              </a:endParaRPr>
            </a:p>
          </p:txBody>
        </p:sp>
        <p:sp>
          <p:nvSpPr>
            <p:cNvPr id="19" name="Oval 106">
              <a:extLst>
                <a:ext uri="{FF2B5EF4-FFF2-40B4-BE49-F238E27FC236}">
                  <a16:creationId xmlns:a16="http://schemas.microsoft.com/office/drawing/2014/main" id="{6F484F0E-695F-4197-A5D8-039B86066D09}"/>
                </a:ext>
              </a:extLst>
            </p:cNvPr>
            <p:cNvSpPr/>
            <p:nvPr/>
          </p:nvSpPr>
          <p:spPr>
            <a:xfrm>
              <a:off x="9730557" y="2861352"/>
              <a:ext cx="936000" cy="9360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0" name="Straight Connector 108">
              <a:extLst>
                <a:ext uri="{FF2B5EF4-FFF2-40B4-BE49-F238E27FC236}">
                  <a16:creationId xmlns:a16="http://schemas.microsoft.com/office/drawing/2014/main" id="{E2CA6943-BA53-442E-9904-60DC918CFC56}"/>
                </a:ext>
              </a:extLst>
            </p:cNvPr>
            <p:cNvCxnSpPr>
              <a:stCxn id="14" idx="4"/>
            </p:cNvCxnSpPr>
            <p:nvPr/>
          </p:nvCxnSpPr>
          <p:spPr>
            <a:xfrm>
              <a:off x="2096529" y="3797352"/>
              <a:ext cx="0" cy="468104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109">
              <a:extLst>
                <a:ext uri="{FF2B5EF4-FFF2-40B4-BE49-F238E27FC236}">
                  <a16:creationId xmlns:a16="http://schemas.microsoft.com/office/drawing/2014/main" id="{39492909-5ADC-43D3-B958-22E4B5E1B286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2096529" y="4265456"/>
              <a:ext cx="1152406" cy="8709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110">
              <a:extLst>
                <a:ext uri="{FF2B5EF4-FFF2-40B4-BE49-F238E27FC236}">
                  <a16:creationId xmlns:a16="http://schemas.microsoft.com/office/drawing/2014/main" id="{C4507934-B206-43DA-8F0E-506AD3F865D0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3709170" y="2969312"/>
              <a:ext cx="7765" cy="828144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111">
              <a:extLst>
                <a:ext uri="{FF2B5EF4-FFF2-40B4-BE49-F238E27FC236}">
                  <a16:creationId xmlns:a16="http://schemas.microsoft.com/office/drawing/2014/main" id="{8A0711B8-A62E-48D0-BCBB-687761B8B9C0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3717575" y="2982020"/>
              <a:ext cx="1152406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112">
              <a:extLst>
                <a:ext uri="{FF2B5EF4-FFF2-40B4-BE49-F238E27FC236}">
                  <a16:creationId xmlns:a16="http://schemas.microsoft.com/office/drawing/2014/main" id="{93502D21-BE05-4C7F-A0E8-AC78E8C72DA4}"/>
                </a:ext>
              </a:extLst>
            </p:cNvPr>
            <p:cNvCxnSpPr>
              <a:stCxn id="17" idx="2"/>
              <a:endCxn id="16" idx="6"/>
            </p:cNvCxnSpPr>
            <p:nvPr/>
          </p:nvCxnSpPr>
          <p:spPr>
            <a:xfrm flipH="1">
              <a:off x="5805981" y="2969312"/>
              <a:ext cx="1026666" cy="1270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113">
              <a:extLst>
                <a:ext uri="{FF2B5EF4-FFF2-40B4-BE49-F238E27FC236}">
                  <a16:creationId xmlns:a16="http://schemas.microsoft.com/office/drawing/2014/main" id="{BD197C3A-CEC7-4C35-A123-EFAB1D53152D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7300647" y="3437312"/>
              <a:ext cx="0" cy="104416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114">
              <a:extLst>
                <a:ext uri="{FF2B5EF4-FFF2-40B4-BE49-F238E27FC236}">
                  <a16:creationId xmlns:a16="http://schemas.microsoft.com/office/drawing/2014/main" id="{29DA8EB5-C5FF-407C-878C-5917015AE251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7319217" y="4481480"/>
              <a:ext cx="780054" cy="1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115">
              <a:extLst>
                <a:ext uri="{FF2B5EF4-FFF2-40B4-BE49-F238E27FC236}">
                  <a16:creationId xmlns:a16="http://schemas.microsoft.com/office/drawing/2014/main" id="{3B70CA17-C6B1-4FDC-87E1-D4EA2A60A4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46153" y="4481480"/>
              <a:ext cx="1152404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116">
              <a:extLst>
                <a:ext uri="{FF2B5EF4-FFF2-40B4-BE49-F238E27FC236}">
                  <a16:creationId xmlns:a16="http://schemas.microsoft.com/office/drawing/2014/main" id="{B418C70C-0450-4C2B-B0B6-2FF732646E86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>
              <a:off x="10198557" y="3797352"/>
              <a:ext cx="0" cy="68412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117">
              <a:extLst>
                <a:ext uri="{FF2B5EF4-FFF2-40B4-BE49-F238E27FC236}">
                  <a16:creationId xmlns:a16="http://schemas.microsoft.com/office/drawing/2014/main" id="{E4F61F04-1771-4789-8EA8-38998807C063}"/>
                </a:ext>
              </a:extLst>
            </p:cNvPr>
            <p:cNvCxnSpPr>
              <a:stCxn id="19" idx="0"/>
            </p:cNvCxnSpPr>
            <p:nvPr/>
          </p:nvCxnSpPr>
          <p:spPr>
            <a:xfrm flipV="1">
              <a:off x="10198557" y="2018497"/>
              <a:ext cx="0" cy="842855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D5F459-2168-4F48-8E85-EA036CD0216C}"/>
                </a:ext>
              </a:extLst>
            </p:cNvPr>
            <p:cNvSpPr txBox="1"/>
            <p:nvPr/>
          </p:nvSpPr>
          <p:spPr>
            <a:xfrm>
              <a:off x="990600" y="2018497"/>
              <a:ext cx="2310187" cy="646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Latn-RS" altLang="ko-KR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Izbor korisnika programa 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655644-EC71-487F-A08B-DBCC725544A2}"/>
                </a:ext>
              </a:extLst>
            </p:cNvPr>
            <p:cNvSpPr txBox="1"/>
            <p:nvPr/>
          </p:nvSpPr>
          <p:spPr>
            <a:xfrm>
              <a:off x="1412017" y="4779309"/>
              <a:ext cx="5191948" cy="64633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Latn-RS" altLang="ko-KR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Dijagnostika </a:t>
              </a:r>
            </a:p>
            <a:p>
              <a:pPr algn="ctr"/>
              <a:r>
                <a:rPr lang="sr-Latn-RS" altLang="ko-KR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poslovnih performansi</a:t>
              </a:r>
              <a:endParaRPr lang="sr-Cyrl-RS" altLang="ko-KR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5886DD-8414-4026-91F3-29B6CAB6A709}"/>
                </a:ext>
              </a:extLst>
            </p:cNvPr>
            <p:cNvSpPr txBox="1"/>
            <p:nvPr/>
          </p:nvSpPr>
          <p:spPr>
            <a:xfrm>
              <a:off x="4129732" y="3428020"/>
              <a:ext cx="2455502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Latn-RS" altLang="ko-KR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Plan unapređenja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48BF92-4444-4447-9150-A70A7D7CE8B0}"/>
                </a:ext>
              </a:extLst>
            </p:cNvPr>
            <p:cNvSpPr txBox="1"/>
            <p:nvPr/>
          </p:nvSpPr>
          <p:spPr>
            <a:xfrm>
              <a:off x="6319314" y="2055130"/>
              <a:ext cx="3890526" cy="41549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sr-Latn-RS" altLang="ko-KR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Realizacija aktivnosti</a:t>
              </a:r>
              <a:endParaRPr lang="sr-Cyrl-RS" altLang="ko-KR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  <a:p>
              <a:endParaRPr lang="sr-Latn-RS" altLang="ko-KR" sz="3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6373EAF-81A1-421F-9E85-3920F01A7922}"/>
                </a:ext>
              </a:extLst>
            </p:cNvPr>
            <p:cNvSpPr txBox="1"/>
            <p:nvPr/>
          </p:nvSpPr>
          <p:spPr>
            <a:xfrm>
              <a:off x="6988250" y="5042472"/>
              <a:ext cx="3243511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Latn-RS" altLang="ko-KR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Finansijska podrška 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5821" t="15319" r="22002" b="17681"/>
            <a:stretch/>
          </p:blipFill>
          <p:spPr>
            <a:xfrm>
              <a:off x="8341240" y="4274165"/>
              <a:ext cx="473825" cy="47382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4870" t="12551" r="18151" b="21051"/>
            <a:stretch/>
          </p:blipFill>
          <p:spPr>
            <a:xfrm>
              <a:off x="5106011" y="2754334"/>
              <a:ext cx="494457" cy="49445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9899" t="52963" r="79158" b="32830"/>
            <a:stretch/>
          </p:blipFill>
          <p:spPr>
            <a:xfrm>
              <a:off x="7082522" y="2709588"/>
              <a:ext cx="473389" cy="508240"/>
            </a:xfrm>
            <a:prstGeom prst="rect">
              <a:avLst/>
            </a:prstGeom>
          </p:spPr>
        </p:pic>
        <p:pic>
          <p:nvPicPr>
            <p:cNvPr id="45" name="Picture 4" descr="Supply chain icon. Supply chain design concept from Delivery and logistic collection. Simple element vector illustration on white background. Stock Vector - 112061788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3" t="12897" r="20429" b="26400"/>
            <a:stretch/>
          </p:blipFill>
          <p:spPr bwMode="auto">
            <a:xfrm>
              <a:off x="9917586" y="3056083"/>
              <a:ext cx="561942" cy="588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28182" y="4013867"/>
              <a:ext cx="561975" cy="476250"/>
            </a:xfrm>
            <a:prstGeom prst="rect">
              <a:avLst/>
            </a:prstGeom>
          </p:spPr>
        </p:pic>
        <p:pic>
          <p:nvPicPr>
            <p:cNvPr id="47" name="Picture 8" descr="recruitment icon, vector line illustration Stock Vector - 127672062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975" y="3014053"/>
              <a:ext cx="613108" cy="613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A197DA7-9393-424D-9EC0-15947147C923}"/>
              </a:ext>
            </a:extLst>
          </p:cNvPr>
          <p:cNvSpPr txBox="1"/>
          <p:nvPr/>
        </p:nvSpPr>
        <p:spPr>
          <a:xfrm>
            <a:off x="9047596" y="1168963"/>
            <a:ext cx="2177144" cy="92333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sr-Latn-RS" altLang="ko-KR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Konkurentniji za ulazak u </a:t>
            </a:r>
            <a:r>
              <a:rPr lang="en-GB" altLang="ko-KR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l</a:t>
            </a:r>
            <a:r>
              <a:rPr lang="sr-Latn-RS" altLang="ko-KR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anac dobavljača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</p:spPr>
        <p:txBody>
          <a:bodyPr/>
          <a:lstStyle/>
          <a:p>
            <a:r>
              <a:rPr lang="sr-Latn-CS" dirty="0">
                <a:latin typeface="Myriad Pro" pitchFamily="34" charset="0"/>
              </a:rPr>
              <a:t>Autorska prava</a:t>
            </a:r>
            <a:r>
              <a:rPr lang="en-US" dirty="0">
                <a:latin typeface="Myriad Pro" pitchFamily="34" charset="0"/>
              </a:rPr>
              <a:t> © </a:t>
            </a:r>
            <a:r>
              <a:rPr lang="en-GB" dirty="0" smtClean="0">
                <a:latin typeface="Myriad Pro" pitchFamily="34" charset="0"/>
              </a:rPr>
              <a:t>2021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sr-Latn-CS" dirty="0">
                <a:latin typeface="Myriad Pro" pitchFamily="34" charset="0"/>
              </a:rPr>
              <a:t>Razvojna agencija Srbije</a:t>
            </a:r>
            <a:r>
              <a:rPr lang="en-US" dirty="0" smtClean="0">
                <a:latin typeface="Myriad Pro" pitchFamily="34" charset="0"/>
              </a:rPr>
              <a:t>.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fld id="{244992D8-05F2-4190-B17A-4AA6606963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" name="Naslov 4"/>
          <p:cNvSpPr txBox="1">
            <a:spLocks/>
          </p:cNvSpPr>
          <p:nvPr/>
        </p:nvSpPr>
        <p:spPr>
          <a:xfrm>
            <a:off x="208047" y="0"/>
            <a:ext cx="10459953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smtClean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7" name="Čuvar mesta za broj slajda 2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92D8-05F2-4190-B17A-4AA6606963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 panose="02000503030000020004" pitchFamily="50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kurat" panose="02000503030000020004" pitchFamily="50" charset="0"/>
              <a:ea typeface="+mn-ea"/>
              <a:cs typeface="Arial" pitchFamily="34" charset="0"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14243" y="668937"/>
            <a:ext cx="1896744" cy="784861"/>
          </a:xfrm>
          <a:prstGeom prst="roundRect">
            <a:avLst>
              <a:gd name="adj" fmla="val 50000"/>
            </a:avLst>
          </a:prstGeom>
          <a:solidFill>
            <a:srgbClr val="42424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1170277" y="668936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solidFill>
            <a:srgbClr val="4242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lvl="0">
              <a:defRPr/>
            </a:pPr>
            <a:r>
              <a:rPr lang="sr-Latn-RS" sz="2000" b="1" dirty="0" smtClean="0">
                <a:solidFill>
                  <a:prstClr val="white"/>
                </a:solidFill>
              </a:rPr>
              <a:t>Sprovođenje programa do sada</a:t>
            </a:r>
            <a:endParaRPr lang="en-US" sz="4800" b="1" dirty="0">
              <a:solidFill>
                <a:prstClr val="white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84375" l="16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" y="707970"/>
            <a:ext cx="1125846" cy="800602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solidFill>
                  <a:schemeClr val="tx2"/>
                </a:solidFill>
                <a:latin typeface="+mn-lt"/>
              </a:rPr>
              <a:t>Programi podrške privrednim društvima</a:t>
            </a:r>
            <a:endParaRPr lang="en-GB" sz="28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4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20165"/>
              </p:ext>
            </p:extLst>
          </p:nvPr>
        </p:nvGraphicFramePr>
        <p:xfrm>
          <a:off x="292768" y="1628887"/>
          <a:ext cx="1097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81522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20800" y="6629400"/>
            <a:ext cx="9550400" cy="228600"/>
          </a:xfrm>
        </p:spPr>
        <p:txBody>
          <a:bodyPr/>
          <a:lstStyle/>
          <a:p>
            <a:r>
              <a:rPr lang="sr-Latn-CS" dirty="0">
                <a:latin typeface="Myriad Pro" pitchFamily="34" charset="0"/>
              </a:rPr>
              <a:t>Autorska prava</a:t>
            </a:r>
            <a:r>
              <a:rPr lang="en-US" dirty="0">
                <a:latin typeface="Myriad Pro" pitchFamily="34" charset="0"/>
              </a:rPr>
              <a:t> © </a:t>
            </a:r>
            <a:r>
              <a:rPr lang="en-GB" dirty="0" smtClean="0">
                <a:latin typeface="Myriad Pro" pitchFamily="34" charset="0"/>
              </a:rPr>
              <a:t>2021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sr-Latn-CS" dirty="0">
                <a:latin typeface="Myriad Pro" pitchFamily="34" charset="0"/>
              </a:rPr>
              <a:t>Razvojna agencija Srbije</a:t>
            </a:r>
            <a:r>
              <a:rPr lang="en-US" dirty="0" smtClean="0">
                <a:latin typeface="Myriad Pro" pitchFamily="34" charset="0"/>
              </a:rPr>
              <a:t>.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fld id="{244992D8-05F2-4190-B17A-4AA6606963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6" name="Naslov 4"/>
          <p:cNvSpPr txBox="1">
            <a:spLocks/>
          </p:cNvSpPr>
          <p:nvPr/>
        </p:nvSpPr>
        <p:spPr>
          <a:xfrm>
            <a:off x="208047" y="0"/>
            <a:ext cx="10459953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smtClean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7" name="Čuvar mesta za broj slajda 2"/>
          <p:cNvSpPr>
            <a:spLocks noGrp="1"/>
          </p:cNvSpPr>
          <p:nvPr>
            <p:ph type="sldNum" sz="quarter" idx="4294967295"/>
          </p:nvPr>
        </p:nvSpPr>
        <p:spPr>
          <a:xfrm>
            <a:off x="10972802" y="6629400"/>
            <a:ext cx="1216793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92D8-05F2-4190-B17A-4AA6606963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" panose="02000503030000020004" pitchFamily="50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kurat" panose="02000503030000020004" pitchFamily="50" charset="0"/>
              <a:ea typeface="+mn-ea"/>
              <a:cs typeface="Arial" pitchFamily="34" charset="0"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14243" y="668937"/>
            <a:ext cx="1896744" cy="7848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1336039" y="668937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lvl="0">
              <a:defRPr/>
            </a:pPr>
            <a:r>
              <a:rPr lang="sr-Latn-RS" sz="2000" b="1" dirty="0">
                <a:solidFill>
                  <a:prstClr val="white"/>
                </a:solidFill>
              </a:rPr>
              <a:t>Program podrške </a:t>
            </a:r>
            <a:r>
              <a:rPr lang="sr-Latn-RS" sz="2000" b="1" dirty="0" smtClean="0">
                <a:solidFill>
                  <a:prstClr val="white"/>
                </a:solidFill>
              </a:rPr>
              <a:t>za promociju izvoza</a:t>
            </a:r>
            <a:endParaRPr lang="en-US" sz="4800" b="1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44" b="72709" l="22904" r="72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23586" r="21832" b="21833"/>
          <a:stretch/>
        </p:blipFill>
        <p:spPr>
          <a:xfrm>
            <a:off x="401554" y="777220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sp>
        <p:nvSpPr>
          <p:cNvPr id="13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solidFill>
                  <a:schemeClr val="tx2"/>
                </a:solidFill>
                <a:latin typeface="+mn-lt"/>
              </a:rPr>
              <a:t>Programi podrške privrednim društvima</a:t>
            </a:r>
            <a:endParaRPr lang="en-GB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8" y="1275712"/>
            <a:ext cx="2539682" cy="25396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49888" y="20838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sr-Latn-RS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P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odizanje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kapaciteta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privrednih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društava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za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izlazak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na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međunarodna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tržišta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i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povećanje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njihove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konkurentnosti</a:t>
            </a:r>
            <a:r>
              <a:rPr lang="sr-Latn-RS" b="1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80" y="3538408"/>
            <a:ext cx="2210108" cy="2210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94" y="3500302"/>
            <a:ext cx="2362530" cy="2248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2609" y="5619985"/>
            <a:ext cx="8887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Proizvodnja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finalnih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proizvoda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058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">
            <a:extLst>
              <a:ext uri="{FF2B5EF4-FFF2-40B4-BE49-F238E27FC236}">
                <a16:creationId xmlns:a16="http://schemas.microsoft.com/office/drawing/2014/main" id="{4E8A1BA9-53EA-4211-9EB8-22CC9896899D}"/>
              </a:ext>
            </a:extLst>
          </p:cNvPr>
          <p:cNvSpPr/>
          <p:nvPr/>
        </p:nvSpPr>
        <p:spPr>
          <a:xfrm flipH="1">
            <a:off x="14243" y="668937"/>
            <a:ext cx="1896744" cy="7848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Naslov 4"/>
          <p:cNvSpPr txBox="1">
            <a:spLocks/>
          </p:cNvSpPr>
          <p:nvPr/>
        </p:nvSpPr>
        <p:spPr>
          <a:xfrm>
            <a:off x="208047" y="0"/>
            <a:ext cx="10459953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smtClean="0">
                <a:latin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838200" y="163481"/>
            <a:ext cx="10515600" cy="739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E358893-2632-4E33-AC8F-BC5F8ABDE3DC}"/>
              </a:ext>
            </a:extLst>
          </p:cNvPr>
          <p:cNvSpPr txBox="1"/>
          <p:nvPr/>
        </p:nvSpPr>
        <p:spPr>
          <a:xfrm>
            <a:off x="183937" y="4002098"/>
            <a:ext cx="2418218" cy="27699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1" name="Title 2"/>
          <p:cNvSpPr txBox="1">
            <a:spLocks/>
          </p:cNvSpPr>
          <p:nvPr/>
        </p:nvSpPr>
        <p:spPr>
          <a:xfrm>
            <a:off x="304800" y="-65412"/>
            <a:ext cx="10459953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 smtClean="0">
                <a:solidFill>
                  <a:schemeClr val="tx2"/>
                </a:solidFill>
                <a:latin typeface="+mn-lt"/>
              </a:rPr>
              <a:t>Programi podrške privrednim društvima</a:t>
            </a:r>
            <a:endParaRPr lang="en-GB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9" y="1850304"/>
            <a:ext cx="697943" cy="599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9" y="2837187"/>
            <a:ext cx="712501" cy="712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7" y="3835456"/>
            <a:ext cx="1365096" cy="717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3143" y="2007308"/>
            <a:ext cx="460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Minimum 15 </a:t>
            </a:r>
            <a:r>
              <a:rPr lang="en-US" dirty="0" err="1">
                <a:solidFill>
                  <a:schemeClr val="tx2"/>
                </a:solidFill>
              </a:rPr>
              <a:t>zaposlenih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lica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radnom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odnosu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56809" y="3084179"/>
            <a:ext cx="452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Poslovni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prihod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sr-Latn-RS" dirty="0" smtClean="0">
                <a:solidFill>
                  <a:schemeClr val="tx2"/>
                </a:solidFill>
              </a:rPr>
              <a:t>minimum </a:t>
            </a:r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sr-Latn-RS" dirty="0" smtClean="0">
                <a:solidFill>
                  <a:schemeClr val="tx2"/>
                </a:solidFill>
              </a:rPr>
              <a:t>6</a:t>
            </a:r>
            <a:r>
              <a:rPr lang="en-US" dirty="0" smtClean="0">
                <a:solidFill>
                  <a:schemeClr val="tx2"/>
                </a:solidFill>
              </a:rPr>
              <a:t>.000.000,00 </a:t>
            </a:r>
            <a:r>
              <a:rPr lang="en-US" dirty="0" err="1" smtClean="0">
                <a:solidFill>
                  <a:schemeClr val="tx2"/>
                </a:solidFill>
              </a:rPr>
              <a:t>rsd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73143" y="4069343"/>
            <a:ext cx="460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Osnovna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sredstva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sr-Latn-RS" dirty="0" smtClean="0">
                <a:solidFill>
                  <a:schemeClr val="tx2"/>
                </a:solidFill>
              </a:rPr>
              <a:t>minimum </a:t>
            </a:r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sr-Latn-RS" dirty="0" smtClean="0">
                <a:solidFill>
                  <a:schemeClr val="tx2"/>
                </a:solidFill>
              </a:rPr>
              <a:t>6</a:t>
            </a:r>
            <a:r>
              <a:rPr lang="en-US" dirty="0" smtClean="0">
                <a:solidFill>
                  <a:schemeClr val="tx2"/>
                </a:solidFill>
              </a:rPr>
              <a:t>.000.000,00 </a:t>
            </a:r>
            <a:r>
              <a:rPr lang="en-US" dirty="0" err="1" smtClean="0">
                <a:solidFill>
                  <a:schemeClr val="tx2"/>
                </a:solidFill>
              </a:rPr>
              <a:t>rsd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20" y="1483192"/>
            <a:ext cx="3696159" cy="2169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0890" r="14445" b="25110"/>
          <a:stretch/>
        </p:blipFill>
        <p:spPr>
          <a:xfrm>
            <a:off x="408115" y="5583915"/>
            <a:ext cx="927924" cy="8351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32996" y="5719796"/>
            <a:ext cx="362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Nije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pokrenut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ste</a:t>
            </a:r>
            <a:r>
              <a:rPr lang="sr-Latn-RS" dirty="0" smtClean="0">
                <a:solidFill>
                  <a:schemeClr val="tx2"/>
                </a:solidFill>
              </a:rPr>
              <a:t>čajni postupak, postupak reorganizacije ili likvidacije</a:t>
            </a:r>
            <a:endParaRPr lang="en-US" sz="2400" b="1" dirty="0"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DBE44A0E-464F-4C6E-BEFF-B25E84EAB068}"/>
              </a:ext>
            </a:extLst>
          </p:cNvPr>
          <p:cNvSpPr/>
          <p:nvPr/>
        </p:nvSpPr>
        <p:spPr>
          <a:xfrm>
            <a:off x="1336039" y="668937"/>
            <a:ext cx="4759961" cy="78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9" y="0"/>
                </a:moveTo>
                <a:lnTo>
                  <a:pt x="0" y="0"/>
                </a:lnTo>
                <a:lnTo>
                  <a:pt x="0" y="21600"/>
                </a:lnTo>
                <a:lnTo>
                  <a:pt x="19819" y="21600"/>
                </a:lnTo>
                <a:cubicBezTo>
                  <a:pt x="20805" y="21600"/>
                  <a:pt x="21600" y="16777"/>
                  <a:pt x="21600" y="10800"/>
                </a:cubicBezTo>
                <a:lnTo>
                  <a:pt x="21600" y="10800"/>
                </a:lnTo>
                <a:cubicBezTo>
                  <a:pt x="21600" y="4823"/>
                  <a:pt x="20805" y="0"/>
                  <a:pt x="198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lvl="0">
              <a:defRPr/>
            </a:pPr>
            <a:r>
              <a:rPr lang="sr-Latn-RS" sz="2000" b="1" dirty="0" smtClean="0">
                <a:solidFill>
                  <a:prstClr val="white"/>
                </a:solidFill>
              </a:rPr>
              <a:t>Uslovi programa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044" b="72709" l="22904" r="72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23586" r="21832" b="21833"/>
          <a:stretch/>
        </p:blipFill>
        <p:spPr>
          <a:xfrm>
            <a:off x="401554" y="777220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044" b="72709" l="22904" r="72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23586" r="21832" b="21833"/>
          <a:stretch/>
        </p:blipFill>
        <p:spPr>
          <a:xfrm>
            <a:off x="438194" y="4834887"/>
            <a:ext cx="840739" cy="747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sp>
        <p:nvSpPr>
          <p:cNvPr id="23" name="TextBox 22"/>
          <p:cNvSpPr txBox="1"/>
          <p:nvPr/>
        </p:nvSpPr>
        <p:spPr>
          <a:xfrm>
            <a:off x="1561571" y="4983192"/>
            <a:ext cx="36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2"/>
                </a:solidFill>
              </a:rPr>
              <a:t>Izvoz minimum 12</a:t>
            </a:r>
            <a:r>
              <a:rPr lang="en-US" dirty="0" smtClean="0">
                <a:solidFill>
                  <a:schemeClr val="tx2"/>
                </a:solidFill>
              </a:rPr>
              <a:t>.000.000,00 </a:t>
            </a:r>
            <a:r>
              <a:rPr lang="en-US" dirty="0" err="1" smtClean="0">
                <a:solidFill>
                  <a:schemeClr val="tx2"/>
                </a:solidFill>
              </a:rPr>
              <a:t>rsd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32" y="3459483"/>
            <a:ext cx="2389094" cy="24431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50102" y="6619564"/>
            <a:ext cx="35285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1200" dirty="0">
                <a:solidFill>
                  <a:schemeClr val="bg1"/>
                </a:solidFill>
                <a:latin typeface="Myriad Pro" pitchFamily="34" charset="0"/>
              </a:rPr>
              <a:t>Autorska prava</a:t>
            </a:r>
            <a:r>
              <a:rPr lang="en-US" sz="1200" dirty="0">
                <a:solidFill>
                  <a:schemeClr val="bg1"/>
                </a:solidFill>
                <a:latin typeface="Myriad Pro" pitchFamily="34" charset="0"/>
              </a:rPr>
              <a:t> © </a:t>
            </a:r>
            <a:r>
              <a:rPr lang="en-GB" sz="1200" dirty="0">
                <a:solidFill>
                  <a:schemeClr val="bg1"/>
                </a:solidFill>
                <a:latin typeface="Myriad Pro" pitchFamily="34" charset="0"/>
              </a:rPr>
              <a:t>2021</a:t>
            </a:r>
            <a:r>
              <a:rPr lang="en-US" sz="12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sr-Latn-CS" sz="1200" dirty="0">
                <a:solidFill>
                  <a:schemeClr val="bg1"/>
                </a:solidFill>
                <a:latin typeface="Myriad Pro" pitchFamily="34" charset="0"/>
              </a:rPr>
              <a:t>Razvojna agencija Srbije</a:t>
            </a:r>
            <a:r>
              <a:rPr lang="en-US" sz="1200" dirty="0">
                <a:solidFill>
                  <a:schemeClr val="bg1"/>
                </a:solidFill>
                <a:latin typeface="Myriad Pro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23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N" id="{8B8A950F-7669-4731-A0CB-07E1D814A0D2}" vid="{8791EC58-22E4-4FA1-8635-3BE71E5932D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27246</TotalTime>
  <Words>930</Words>
  <Application>Microsoft Office PowerPoint</Application>
  <PresentationFormat>Widescreen</PresentationFormat>
  <Paragraphs>241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맑은 고딕</vt:lpstr>
      <vt:lpstr>Akkurat</vt:lpstr>
      <vt:lpstr>Arial</vt:lpstr>
      <vt:lpstr>Calibri</vt:lpstr>
      <vt:lpstr>Century Gothic</vt:lpstr>
      <vt:lpstr>Myriad Pro</vt:lpstr>
      <vt:lpstr>Times New Roman</vt:lpstr>
      <vt:lpstr>Wingdings</vt:lpstr>
      <vt:lpstr>template_EN</vt:lpstr>
      <vt:lpstr>Custom Design</vt:lpstr>
      <vt:lpstr>PROGRAM PODRŠKE PRIVREDNIM DRUŠTVIMA U 2021. GODINI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www.ras.gov.rs/javni-pozivi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Invest in Serbia?</dc:title>
  <dc:creator>Milica Mitic</dc:creator>
  <cp:lastModifiedBy>Mirjana Aleksic</cp:lastModifiedBy>
  <cp:revision>981</cp:revision>
  <cp:lastPrinted>2020-06-15T19:00:48Z</cp:lastPrinted>
  <dcterms:created xsi:type="dcterms:W3CDTF">2015-07-16T03:53:24Z</dcterms:created>
  <dcterms:modified xsi:type="dcterms:W3CDTF">2021-03-25T08:53:56Z</dcterms:modified>
</cp:coreProperties>
</file>