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281" r:id="rId2"/>
    <p:sldId id="286" r:id="rId3"/>
    <p:sldId id="298" r:id="rId4"/>
    <p:sldId id="299" r:id="rId5"/>
    <p:sldId id="295" r:id="rId6"/>
    <p:sldId id="284" r:id="rId7"/>
    <p:sldId id="305" r:id="rId8"/>
    <p:sldId id="306" r:id="rId9"/>
    <p:sldId id="307" r:id="rId10"/>
    <p:sldId id="308" r:id="rId11"/>
    <p:sldId id="311" r:id="rId12"/>
    <p:sldId id="277" r:id="rId13"/>
  </p:sldIdLst>
  <p:sldSz cx="9144000" cy="6858000" type="screen4x3"/>
  <p:notesSz cx="6858000" cy="9144000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0000"/>
    <a:srgbClr val="569FC6"/>
    <a:srgbClr val="B9C400"/>
    <a:srgbClr val="223C83"/>
    <a:srgbClr val="E28E04"/>
    <a:srgbClr val="2990C7"/>
    <a:srgbClr val="004920"/>
    <a:srgbClr val="3D5F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1"/>
    <p:restoredTop sz="94364" autoAdjust="0"/>
  </p:normalViewPr>
  <p:slideViewPr>
    <p:cSldViewPr snapToGrid="0" snapToObjects="1">
      <p:cViewPr>
        <p:scale>
          <a:sx n="91" d="100"/>
          <a:sy n="91" d="100"/>
        </p:scale>
        <p:origin x="-46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E912CE-F189-4969-85FF-EE1D20ADF4AF}" type="datetimeFigureOut">
              <a:rPr lang="en-US" altLang="en-US"/>
              <a:pPr>
                <a:defRPr/>
              </a:pPr>
              <a:t>3/25/2021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FC6277-E7C2-440E-99E9-BB1D8957A3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53340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4F9593-6211-4FCF-ABE8-BA964926CBC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C6277-E7C2-440E-99E9-BB1D8957A3F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C6277-E7C2-440E-99E9-BB1D8957A3F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19954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27B395-B1FD-416C-AA55-A7984BD83031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RS" altLang="en-US" sz="1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динара </a:t>
            </a:r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27B395-B1FD-416C-AA55-A7984BD83031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RS" altLang="en-US" sz="1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динара </a:t>
            </a:r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27B395-B1FD-416C-AA55-A7984BD83031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27B395-B1FD-416C-AA55-A7984BD83031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RS" altLang="en-US" sz="1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динара </a:t>
            </a:r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27B395-B1FD-416C-AA55-A7984BD83031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5BD635-665C-45FC-AB77-F793F247ACE6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5E0CD-F68C-4126-B5F0-166D47AF03A1}" type="datetimeFigureOut">
              <a:rPr lang="en-US" altLang="en-US"/>
              <a:pPr>
                <a:defRPr/>
              </a:pPr>
              <a:t>3/25/2021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77BD-4064-4725-9930-46BF348B9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FB39-6598-4B55-ADE6-59FB3ED32287}" type="datetimeFigureOut">
              <a:rPr lang="en-US" altLang="en-US"/>
              <a:pPr>
                <a:defRPr/>
              </a:pPr>
              <a:t>3/25/2021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EE2EB-7AF8-4AD2-B774-169DA4802B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92979-DD8C-4F0F-9358-E45288F7811B}" type="datetimeFigureOut">
              <a:rPr lang="en-US" altLang="en-US"/>
              <a:pPr>
                <a:defRPr/>
              </a:pPr>
              <a:t>3/25/2021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7A91A-3F21-4C2B-B4ED-9ED0FA07FB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F6B2-7207-4CCE-9B42-1F33258F8430}" type="datetimeFigureOut">
              <a:rPr lang="en-US" altLang="en-US"/>
              <a:pPr>
                <a:defRPr/>
              </a:pPr>
              <a:t>3/25/2021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23C75-3555-4582-85E7-FAB083D59E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96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51774-4235-4E64-A9EE-56F8DD6C9464}" type="datetimeFigureOut">
              <a:rPr lang="en-US" altLang="en-US"/>
              <a:pPr>
                <a:defRPr/>
              </a:pPr>
              <a:t>3/25/2021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26E4A-6FC6-4A0B-B801-735F5AB506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7ABD7-03D1-4D50-8815-E1E2C3432BF8}" type="datetimeFigureOut">
              <a:rPr lang="en-US" altLang="en-US"/>
              <a:pPr>
                <a:defRPr/>
              </a:pPr>
              <a:t>3/25/2021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A8ED3-DEA3-46DD-ABB0-064BAF638D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0A835-1E56-4188-A982-50F1B2391399}" type="datetimeFigureOut">
              <a:rPr lang="en-US" altLang="en-US"/>
              <a:pPr>
                <a:defRPr/>
              </a:pPr>
              <a:t>3/25/2021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DE46E-03D8-454C-AB2F-4896C1F61B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1C3B9-306A-4005-94F5-8C1DD2C8B152}" type="datetimeFigureOut">
              <a:rPr lang="en-US" altLang="en-US"/>
              <a:pPr>
                <a:defRPr/>
              </a:pPr>
              <a:t>3/25/2021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F750B-BB53-4234-B1B0-01EB871E37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9B3A5-F97D-4D73-8F76-0496430B4146}" type="datetimeFigureOut">
              <a:rPr lang="en-US" altLang="en-US"/>
              <a:pPr>
                <a:defRPr/>
              </a:pPr>
              <a:t>3/25/2021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9EA36-AE68-4E64-9D40-33C4890731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65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9F5A9-DE36-433A-B3C9-EDEADF462F6E}" type="datetimeFigureOut">
              <a:rPr lang="en-US" altLang="en-US"/>
              <a:pPr>
                <a:defRPr/>
              </a:pPr>
              <a:t>3/25/2021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0FB12-7CE8-4CAA-877E-1B7E2251D3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65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484A3-ECFC-4AD9-9779-05464C7BB957}" type="datetimeFigureOut">
              <a:rPr lang="en-US" altLang="en-US"/>
              <a:pPr>
                <a:defRPr/>
              </a:pPr>
              <a:t>3/25/2021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8C431-BE07-4660-A27B-2DCCB249B8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9249D16-0D82-4627-984B-4603231D9B61}" type="datetimeFigureOut">
              <a:rPr lang="en-US" altLang="en-US"/>
              <a:pPr>
                <a:defRPr/>
              </a:pPr>
              <a:t>3/25/2021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5678345-A75A-4271-8536-955AAD16D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rav.org.rs/sr/javni-pozivi-i-konkursi/" TargetMode="External"/><Relationship Id="rId4" Type="http://schemas.openxmlformats.org/officeDocument/2006/relationships/hyperlink" Target="mailto:fondovi@rav.org.r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av.org.rs/sr/javni-pozivi-i-konkursi/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av.org.rs/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0175" y="0"/>
            <a:ext cx="2663825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0675" y="4475163"/>
            <a:ext cx="2473325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2063005" y="1477411"/>
            <a:ext cx="5513696" cy="4554295"/>
            <a:chOff x="1771650" y="668338"/>
            <a:chExt cx="6353175" cy="5210175"/>
          </a:xfrm>
        </p:grpSpPr>
        <p:pic>
          <p:nvPicPr>
            <p:cNvPr id="2052" name="Picture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71650" y="668338"/>
              <a:ext cx="6353175" cy="521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08199" y="930274"/>
              <a:ext cx="4786313" cy="441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4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9485" y="5886843"/>
            <a:ext cx="1903520" cy="88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9485" y="129847"/>
            <a:ext cx="632069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r-Cyrl-RS" altLang="en-US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ПРОГРАМИ ПОДСТИЦАЈА У АП ВОЈВОДИНИ</a:t>
            </a:r>
            <a:endParaRPr lang="en-US" altLang="en-US" sz="44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149504" y="6025521"/>
            <a:ext cx="52419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r-Cyrl-RS" altLang="en-US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Биљана</a:t>
            </a:r>
            <a:r>
              <a:rPr lang="en-US" altLang="en-US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az-Cyrl-AZ" altLang="en-US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Врзић</a:t>
            </a:r>
            <a:r>
              <a:rPr lang="sr-Latn-RS" altLang="en-US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, </a:t>
            </a:r>
            <a:r>
              <a:rPr lang="sr-Cyrl-RS" altLang="en-US" sz="2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директор сектора за међународне и фондове РС</a:t>
            </a:r>
            <a:endParaRPr lang="en-US" altLang="en-US" sz="2000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8"/>
          <p:cNvGrpSpPr>
            <a:grpSpLocks/>
          </p:cNvGrpSpPr>
          <p:nvPr/>
        </p:nvGrpSpPr>
        <p:grpSpPr bwMode="auto">
          <a:xfrm>
            <a:off x="901700" y="3476626"/>
            <a:ext cx="1909763" cy="1066800"/>
            <a:chOff x="847344" y="3124200"/>
            <a:chExt cx="1591056" cy="1042673"/>
          </a:xfrm>
        </p:grpSpPr>
        <p:sp>
          <p:nvSpPr>
            <p:cNvPr id="24" name="Rectangle 23"/>
            <p:cNvSpPr/>
            <p:nvPr/>
          </p:nvSpPr>
          <p:spPr>
            <a:xfrm>
              <a:off x="847344" y="3124200"/>
              <a:ext cx="1591056" cy="336697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47344" y="3477964"/>
              <a:ext cx="1591056" cy="335145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47344" y="3830177"/>
              <a:ext cx="1591056" cy="336696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1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-7938" y="0"/>
            <a:ext cx="9151938" cy="1122877"/>
            <a:chOff x="0" y="1588"/>
            <a:chExt cx="12192000" cy="1122487"/>
          </a:xfrm>
        </p:grpSpPr>
        <p:sp>
          <p:nvSpPr>
            <p:cNvPr id="9" name="Rectangle 8"/>
            <p:cNvSpPr/>
            <p:nvPr/>
          </p:nvSpPr>
          <p:spPr>
            <a:xfrm>
              <a:off x="0" y="1588"/>
              <a:ext cx="12192000" cy="1122487"/>
            </a:xfrm>
            <a:prstGeom prst="rect">
              <a:avLst/>
            </a:prstGeom>
            <a:gradFill flip="none" rotWithShape="1">
              <a:gsLst>
                <a:gs pos="22000">
                  <a:srgbClr val="3E7EB8"/>
                </a:gs>
                <a:gs pos="87000">
                  <a:srgbClr val="184287">
                    <a:lumMod val="10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pic>
          <p:nvPicPr>
            <p:cNvPr id="10" name="Picture 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-1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17" y="369423"/>
              <a:ext cx="1484663" cy="475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951374" y="496062"/>
            <a:ext cx="7233313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68426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>
              <a:spcBef>
                <a:spcPct val="0"/>
              </a:spcBef>
              <a:buClrTx/>
              <a:buNone/>
              <a:defRPr/>
            </a:pPr>
            <a:r>
              <a:rPr lang="az-Cyrl-AZ" altLang="sr-Latn-RS" b="1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ИНВЕСТИЦИЈЕ</a:t>
            </a:r>
            <a:endParaRPr lang="sr-Latn-RS" altLang="sr-Latn-RS" b="1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9177" y="1490663"/>
            <a:ext cx="24511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az-Cyrl-AZ" altLang="en-US" sz="3200" b="1" dirty="0" smtClean="0">
                <a:solidFill>
                  <a:schemeClr val="bg1"/>
                </a:solidFill>
              </a:rPr>
              <a:t>УСПЕШНЕ ПРИЧЕ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61332" y="1122877"/>
            <a:ext cx="4794085" cy="573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mapa_tackic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504185"/>
            <a:ext cx="36877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706438" y="3387726"/>
            <a:ext cx="1166812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ts val="2840"/>
              </a:lnSpc>
              <a:defRPr/>
            </a:pPr>
            <a:r>
              <a:rPr lang="en-US" altLang="en-US" sz="2200" b="1" dirty="0">
                <a:solidFill>
                  <a:schemeClr val="bg1"/>
                </a:solidFill>
                <a:latin typeface="+mn-lt"/>
              </a:rPr>
              <a:t>370</a:t>
            </a:r>
          </a:p>
          <a:p>
            <a:pPr algn="r">
              <a:lnSpc>
                <a:spcPts val="2840"/>
              </a:lnSpc>
              <a:defRPr/>
            </a:pPr>
            <a:r>
              <a:rPr lang="en-US" altLang="en-US" sz="2200" b="1" dirty="0">
                <a:solidFill>
                  <a:schemeClr val="bg1"/>
                </a:solidFill>
                <a:latin typeface="+mn-lt"/>
              </a:rPr>
              <a:t>€ 9.3</a:t>
            </a:r>
          </a:p>
          <a:p>
            <a:pPr algn="r">
              <a:lnSpc>
                <a:spcPts val="2840"/>
              </a:lnSpc>
              <a:defRPr/>
            </a:pPr>
            <a:r>
              <a:rPr lang="en-US" altLang="en-US" sz="2200" b="1" dirty="0">
                <a:solidFill>
                  <a:schemeClr val="bg1"/>
                </a:solidFill>
                <a:latin typeface="+mn-lt"/>
              </a:rPr>
              <a:t>93,000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855788" y="3451226"/>
            <a:ext cx="955675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az-Cyrl-AZ" altLang="en-US" sz="900" b="1" dirty="0" smtClean="0">
                <a:solidFill>
                  <a:schemeClr val="bg1"/>
                </a:solidFill>
                <a:latin typeface="+mn-lt"/>
              </a:rPr>
              <a:t> СТРАНИХ ИНВЕСТИТОРА</a:t>
            </a:r>
            <a:endParaRPr lang="en-US" altLang="en-US" sz="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855788" y="3787776"/>
            <a:ext cx="1196975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az-Cyrl-AZ" altLang="en-US" sz="900" b="1" dirty="0" smtClean="0">
                <a:solidFill>
                  <a:schemeClr val="bg1"/>
                </a:solidFill>
                <a:latin typeface="+mn-lt"/>
              </a:rPr>
              <a:t>МИЛИЈАРДИ СТРАНИХ ИНВЕСТИЦИЈА</a:t>
            </a:r>
            <a:endParaRPr lang="en-US" altLang="en-US" sz="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855788" y="4254057"/>
            <a:ext cx="1196975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az-Cyrl-AZ" altLang="en-US" sz="900" b="1" dirty="0" smtClean="0">
                <a:solidFill>
                  <a:schemeClr val="bg1"/>
                </a:solidFill>
                <a:latin typeface="+mn-lt"/>
              </a:rPr>
              <a:t>НОВИХ РАДНИХ МЕСТА</a:t>
            </a:r>
            <a:endParaRPr lang="en-US" altLang="en-US" sz="9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582" y="189180"/>
            <a:ext cx="6285187" cy="651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" y="3688911"/>
            <a:ext cx="30543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3671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933626" y="3573902"/>
            <a:ext cx="3200400" cy="207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sr-Cyrl-RS" altLang="en-US" sz="160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Стражиловска 2</a:t>
            </a:r>
            <a:endParaRPr lang="en-US" altLang="en-US" sz="1600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21</a:t>
            </a:r>
            <a:r>
              <a:rPr lang="sr-Latn-RS" altLang="en-US" sz="160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101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sr-Cyrl-RS" altLang="en-US" sz="160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Нови Сад</a:t>
            </a:r>
            <a:endParaRPr lang="en-US" altLang="en-US" sz="1600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sr-Cyrl-RS" altLang="en-US" sz="160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Република Србија</a:t>
            </a:r>
            <a:endParaRPr lang="en-US" altLang="en-US" sz="1600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sr-Cyrl-RS" altLang="en-US" sz="160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Аутономна покрајина Војводина</a:t>
            </a:r>
            <a:endParaRPr lang="en-US" altLang="en-US" sz="1600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sr-Cyrl-RS" altLang="en-US" sz="160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Тел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: +381 21 472 32 41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     </a:t>
            </a:r>
            <a:r>
              <a:rPr lang="sr-Latn-RS" altLang="en-US" sz="160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+381 21 472 32 44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sr-Cyrl-RS" altLang="en-US" sz="160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Факс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: +381 21 472 19 21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office@rav.org.rs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www.rav.org.rs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915119" y="5793581"/>
            <a:ext cx="3913187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sr-Cyrl-RS" altLang="en-US" sz="180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Република Србија</a:t>
            </a:r>
            <a:endParaRPr lang="en-US" altLang="en-US" sz="1800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sr-Cyrl-RS" altLang="en-US" sz="18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АУТОНОМНА ПОКРАЈИНА ВОЈВОДИНА</a:t>
            </a:r>
            <a:endParaRPr lang="en-US" altLang="en-US" sz="1800" b="1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4999901" y="6172200"/>
            <a:ext cx="4038958" cy="0"/>
          </a:xfrm>
          <a:prstGeom prst="line">
            <a:avLst/>
          </a:prstGeom>
          <a:noFill/>
          <a:ln w="952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413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374" y="5538952"/>
            <a:ext cx="2048732" cy="95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-3785"/>
            <a:ext cx="9143999" cy="1684955"/>
          </a:xfrm>
          <a:prstGeom prst="rect">
            <a:avLst/>
          </a:prstGeom>
          <a:gradFill flip="none" rotWithShape="1">
            <a:gsLst>
              <a:gs pos="22000">
                <a:srgbClr val="3E7EB8"/>
              </a:gs>
              <a:gs pos="87000">
                <a:srgbClr val="184287">
                  <a:lumMod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6890" y="419286"/>
            <a:ext cx="4572000" cy="26468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sr-Cyrl-RS" sz="18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 Narrow" pitchFamily="34" charset="0"/>
              </a:rPr>
              <a:t>РАЗВОЈНА </a:t>
            </a:r>
            <a:r>
              <a:rPr lang="en-US" sz="1800" b="1" dirty="0">
                <a:solidFill>
                  <a:schemeClr val="bg1"/>
                </a:solidFill>
                <a:latin typeface="Arial Narrow" pitchFamily="34" charset="0"/>
              </a:rPr>
              <a:t>АГЕНЦИЈА ВОЈВОДИНЕ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Arial Narrow" pitchFamily="34" charset="0"/>
              </a:rPr>
              <a:t>СЕКТОР ЗА МЕЂУНАРОДНЕ И ФОНДОВЕ РС</a:t>
            </a:r>
          </a:p>
          <a:p>
            <a:pPr algn="ctr"/>
            <a:endParaRPr lang="sr-Cyrl-RS" sz="1800" b="1" dirty="0" smtClean="0">
              <a:solidFill>
                <a:srgbClr val="0070C0"/>
              </a:solidFill>
              <a:latin typeface="Arial Narrow" panose="020B0606020202030204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endParaRPr lang="en-US" sz="1600" b="1" dirty="0">
              <a:solidFill>
                <a:srgbClr val="0070C0"/>
              </a:solidFill>
              <a:latin typeface="Arial Narrow" panose="020B0606020202030204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en-US" sz="1600" b="1" dirty="0" err="1">
                <a:solidFill>
                  <a:srgbClr val="0070C0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контакт</a:t>
            </a:r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  <a:hlinkClick r:id="rId4"/>
              </a:rPr>
              <a:t>fondovi@rav.org.rs</a:t>
            </a:r>
            <a:endParaRPr lang="en-US" sz="1600" b="1" dirty="0">
              <a:solidFill>
                <a:schemeClr val="bg1"/>
              </a:solidFill>
              <a:latin typeface="Arial Narrow" panose="020B0606020202030204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en-US" sz="1600" b="1" dirty="0" err="1">
                <a:solidFill>
                  <a:schemeClr val="bg1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веб</a:t>
            </a:r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  <a:hlinkClick r:id="rId5"/>
              </a:rPr>
              <a:t>http://rav.org.rs/sr/javni-pozivi-i-konkursi/</a:t>
            </a:r>
            <a:endParaRPr lang="en-US" sz="1600" b="1" dirty="0">
              <a:solidFill>
                <a:schemeClr val="bg1"/>
              </a:solidFill>
              <a:latin typeface="Arial Narrow" panose="020B0606020202030204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0" descr="IMG_3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521493" y="457200"/>
            <a:ext cx="8207094" cy="5867400"/>
            <a:chOff x="0" y="457200"/>
            <a:chExt cx="8207094" cy="5867400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457200"/>
              <a:ext cx="8153400" cy="5867400"/>
            </a:xfrm>
            <a:prstGeom prst="rect">
              <a:avLst/>
            </a:prstGeom>
            <a:solidFill>
              <a:schemeClr val="bg1">
                <a:alpha val="9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 sz="1800">
                <a:latin typeface="Arial" charset="0"/>
              </a:endParaRPr>
            </a:p>
          </p:txBody>
        </p:sp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825588" y="586871"/>
              <a:ext cx="1676400" cy="1089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1" hangingPunct="1">
                <a:lnSpc>
                  <a:spcPct val="90000"/>
                </a:lnSpc>
              </a:pPr>
              <a:r>
                <a:rPr lang="en-US" altLang="en-US" sz="2400" b="1" dirty="0" err="1">
                  <a:solidFill>
                    <a:srgbClr val="1E478E"/>
                  </a:solidFill>
                  <a:latin typeface="+mn-lt"/>
                </a:rPr>
                <a:t>Развојна</a:t>
              </a:r>
              <a:endParaRPr lang="en-US" altLang="en-US" sz="2400" b="1" dirty="0">
                <a:solidFill>
                  <a:srgbClr val="1E478E"/>
                </a:solidFill>
                <a:latin typeface="+mn-lt"/>
              </a:endParaRPr>
            </a:p>
            <a:p>
              <a:pPr algn="r" eaLnBrk="1" hangingPunct="1">
                <a:lnSpc>
                  <a:spcPct val="90000"/>
                </a:lnSpc>
              </a:pPr>
              <a:r>
                <a:rPr lang="en-US" altLang="en-US" sz="2400" b="1" dirty="0" err="1">
                  <a:solidFill>
                    <a:srgbClr val="1E478E"/>
                  </a:solidFill>
                  <a:latin typeface="+mn-lt"/>
                </a:rPr>
                <a:t>агенција</a:t>
              </a:r>
              <a:endParaRPr lang="en-US" altLang="en-US" sz="2400" b="1" dirty="0">
                <a:solidFill>
                  <a:srgbClr val="1E478E"/>
                </a:solidFill>
                <a:latin typeface="+mn-lt"/>
              </a:endParaRPr>
            </a:p>
            <a:p>
              <a:pPr algn="r" eaLnBrk="1" hangingPunct="1">
                <a:lnSpc>
                  <a:spcPct val="90000"/>
                </a:lnSpc>
              </a:pPr>
              <a:r>
                <a:rPr lang="en-US" altLang="en-US" sz="2400" b="1" dirty="0" err="1">
                  <a:solidFill>
                    <a:srgbClr val="1E478E"/>
                  </a:solidFill>
                  <a:latin typeface="+mn-lt"/>
                </a:rPr>
                <a:t>Војводине</a:t>
              </a:r>
              <a:endParaRPr lang="en-US" altLang="en-US" sz="2400" b="1" dirty="0">
                <a:solidFill>
                  <a:srgbClr val="1E478E"/>
                </a:solidFill>
                <a:latin typeface="+mn-lt"/>
              </a:endParaRPr>
            </a:p>
          </p:txBody>
        </p:sp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84137" y="1708150"/>
              <a:ext cx="25542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eaLnBrk="1" hangingPunct="1"/>
              <a:r>
                <a:rPr lang="en-US" altLang="en-US" sz="1800" b="1" dirty="0" err="1">
                  <a:solidFill>
                    <a:srgbClr val="4DA8D4"/>
                  </a:solidFill>
                  <a:latin typeface="+mn-lt"/>
                </a:rPr>
                <a:t>Ваш</a:t>
              </a:r>
              <a:r>
                <a:rPr lang="en-US" altLang="en-US" sz="1800" b="1" dirty="0">
                  <a:solidFill>
                    <a:srgbClr val="4DA8D4"/>
                  </a:solidFill>
                  <a:latin typeface="+mn-lt"/>
                </a:rPr>
                <a:t> </a:t>
              </a:r>
              <a:r>
                <a:rPr lang="en-US" altLang="en-US" sz="1800" b="1" dirty="0" err="1">
                  <a:solidFill>
                    <a:srgbClr val="4DA8D4"/>
                  </a:solidFill>
                  <a:latin typeface="+mn-lt"/>
                </a:rPr>
                <a:t>поуздани</a:t>
              </a:r>
              <a:r>
                <a:rPr lang="en-US" altLang="en-US" sz="1800" b="1" dirty="0">
                  <a:solidFill>
                    <a:srgbClr val="4DA8D4"/>
                  </a:solidFill>
                  <a:latin typeface="+mn-lt"/>
                </a:rPr>
                <a:t> </a:t>
              </a:r>
              <a:r>
                <a:rPr lang="en-US" altLang="en-US" sz="1800" b="1" dirty="0" err="1">
                  <a:solidFill>
                    <a:srgbClr val="4DA8D4"/>
                  </a:solidFill>
                  <a:latin typeface="+mn-lt"/>
                </a:rPr>
                <a:t>партнер</a:t>
              </a:r>
              <a:r>
                <a:rPr lang="en-US" altLang="en-US" sz="1800" b="1" dirty="0">
                  <a:solidFill>
                    <a:srgbClr val="4DA8D4"/>
                  </a:solidFill>
                  <a:latin typeface="+mn-lt"/>
                </a:rPr>
                <a:t>!</a:t>
              </a:r>
            </a:p>
          </p:txBody>
        </p:sp>
        <p:sp>
          <p:nvSpPr>
            <p:cNvPr id="3078" name="Text Box 7"/>
            <p:cNvSpPr txBox="1">
              <a:spLocks noChangeArrowheads="1"/>
            </p:cNvSpPr>
            <p:nvPr/>
          </p:nvSpPr>
          <p:spPr bwMode="auto">
            <a:xfrm>
              <a:off x="163022" y="2193656"/>
              <a:ext cx="2396515" cy="3153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altLang="en-US" dirty="0" err="1">
                  <a:latin typeface="+mn-lt"/>
                </a:rPr>
                <a:t>Развојна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агенција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Војводине</a:t>
              </a:r>
              <a:r>
                <a:rPr lang="en-US" altLang="en-US" dirty="0">
                  <a:latin typeface="+mn-lt"/>
                </a:rPr>
                <a:t> (РАВ) – </a:t>
              </a:r>
              <a:r>
                <a:rPr lang="en-US" altLang="en-US" dirty="0" err="1">
                  <a:latin typeface="+mn-lt"/>
                </a:rPr>
                <a:t>је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основана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од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стране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Покрајинске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владе</a:t>
              </a:r>
              <a:r>
                <a:rPr lang="en-US" altLang="en-US" dirty="0">
                  <a:latin typeface="+mn-lt"/>
                </a:rPr>
                <a:t> АП </a:t>
              </a:r>
              <a:r>
                <a:rPr lang="en-US" altLang="en-US" dirty="0" err="1">
                  <a:latin typeface="+mn-lt"/>
                </a:rPr>
                <a:t>Војводине</a:t>
              </a:r>
              <a:r>
                <a:rPr lang="en-US" altLang="en-US" dirty="0">
                  <a:latin typeface="+mn-lt"/>
                </a:rPr>
                <a:t>, </a:t>
              </a:r>
              <a:r>
                <a:rPr lang="en-US" altLang="en-US" dirty="0" err="1">
                  <a:latin typeface="+mn-lt"/>
                </a:rPr>
                <a:t>са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циљем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да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пружи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подршку</a:t>
              </a:r>
              <a:r>
                <a:rPr lang="en-US" altLang="en-US" dirty="0">
                  <a:latin typeface="+mn-lt"/>
                </a:rPr>
                <a:t> у </a:t>
              </a:r>
              <a:r>
                <a:rPr lang="en-US" altLang="en-US" dirty="0" err="1">
                  <a:latin typeface="+mn-lt"/>
                </a:rPr>
                <a:t>имплементацији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развојне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политике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Војводине</a:t>
              </a:r>
              <a:r>
                <a:rPr lang="en-US" altLang="en-US" dirty="0">
                  <a:latin typeface="+mn-lt"/>
                </a:rPr>
                <a:t>, </a:t>
              </a:r>
              <a:r>
                <a:rPr lang="en-US" altLang="en-US" dirty="0" err="1">
                  <a:latin typeface="+mn-lt"/>
                </a:rPr>
                <a:t>пољопривредне</a:t>
              </a:r>
              <a:r>
                <a:rPr lang="en-US" altLang="en-US" dirty="0">
                  <a:latin typeface="+mn-lt"/>
                </a:rPr>
                <a:t> и </a:t>
              </a:r>
              <a:r>
                <a:rPr lang="en-US" altLang="en-US" dirty="0" err="1">
                  <a:latin typeface="+mn-lt"/>
                </a:rPr>
                <a:t>политике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руралног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развоја</a:t>
              </a:r>
              <a:r>
                <a:rPr lang="en-US" altLang="en-US" dirty="0">
                  <a:latin typeface="+mn-lt"/>
                </a:rPr>
                <a:t>. </a:t>
              </a:r>
            </a:p>
            <a:p>
              <a:pPr eaLnBrk="1" hangingPunct="1">
                <a:lnSpc>
                  <a:spcPct val="90000"/>
                </a:lnSpc>
              </a:pPr>
              <a:endParaRPr lang="en-US" altLang="en-US" dirty="0">
                <a:latin typeface="+mn-lt"/>
              </a:endParaRPr>
            </a:p>
            <a:p>
              <a:pPr eaLnBrk="1" hangingPunct="1">
                <a:lnSpc>
                  <a:spcPct val="90000"/>
                </a:lnSpc>
              </a:pPr>
              <a:r>
                <a:rPr lang="en-US" altLang="en-US" dirty="0">
                  <a:latin typeface="+mn-lt"/>
                </a:rPr>
                <a:t>РАВ </a:t>
              </a:r>
              <a:r>
                <a:rPr lang="en-US" altLang="en-US" dirty="0" err="1">
                  <a:latin typeface="+mn-lt"/>
                </a:rPr>
                <a:t>је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Ваш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поузан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партнер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за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реализацију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инвестиционих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пројеката</a:t>
              </a:r>
              <a:r>
                <a:rPr lang="en-US" altLang="en-US" dirty="0">
                  <a:latin typeface="+mn-lt"/>
                </a:rPr>
                <a:t>. </a:t>
              </a:r>
            </a:p>
            <a:p>
              <a:pPr eaLnBrk="1" hangingPunct="1">
                <a:lnSpc>
                  <a:spcPct val="90000"/>
                </a:lnSpc>
              </a:pPr>
              <a:endParaRPr lang="en-US" altLang="en-US" dirty="0">
                <a:latin typeface="+mn-lt"/>
              </a:endParaRPr>
            </a:p>
            <a:p>
              <a:pPr eaLnBrk="1" hangingPunct="1">
                <a:lnSpc>
                  <a:spcPct val="90000"/>
                </a:lnSpc>
              </a:pPr>
              <a:r>
                <a:rPr lang="en-US" altLang="en-US" dirty="0">
                  <a:latin typeface="+mn-lt"/>
                </a:rPr>
                <a:t>РАВ </a:t>
              </a:r>
              <a:r>
                <a:rPr lang="en-US" altLang="en-US" dirty="0" err="1">
                  <a:latin typeface="+mn-lt"/>
                </a:rPr>
                <a:t>је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Ваш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поуздан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извор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за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све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информације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неопходне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приликом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доношења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инвестиционих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 err="1">
                  <a:latin typeface="+mn-lt"/>
                </a:rPr>
                <a:t>одлука</a:t>
              </a:r>
              <a:r>
                <a:rPr lang="en-US" altLang="en-US" sz="1200" dirty="0">
                  <a:latin typeface="+mn-lt"/>
                </a:rPr>
                <a:t>.</a:t>
              </a:r>
            </a:p>
          </p:txBody>
        </p:sp>
        <p:sp>
          <p:nvSpPr>
            <p:cNvPr id="3079" name="Line 21"/>
            <p:cNvSpPr>
              <a:spLocks noChangeShapeType="1"/>
            </p:cNvSpPr>
            <p:nvPr/>
          </p:nvSpPr>
          <p:spPr bwMode="auto">
            <a:xfrm>
              <a:off x="2638424" y="558800"/>
              <a:ext cx="0" cy="5562600"/>
            </a:xfrm>
            <a:prstGeom prst="line">
              <a:avLst/>
            </a:prstGeom>
            <a:noFill/>
            <a:ln w="15875">
              <a:solidFill>
                <a:schemeClr val="bg2">
                  <a:lumMod val="75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3080" name="Picture 23" descr="G4"/>
            <p:cNvPicPr>
              <a:picLocks noChangeAspect="1" noChangeArrowheads="1"/>
            </p:cNvPicPr>
            <p:nvPr/>
          </p:nvPicPr>
          <p:blipFill>
            <a:blip r:embed="rId3"/>
            <a:srcRect l="43478" t="37152" r="31883" b="37585"/>
            <a:stretch>
              <a:fillRect/>
            </a:stretch>
          </p:blipFill>
          <p:spPr bwMode="auto">
            <a:xfrm>
              <a:off x="4648200" y="2781300"/>
              <a:ext cx="12954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Straight Connector 19">
              <a:extLst>
                <a:ext uri="{FF2B5EF4-FFF2-40B4-BE49-F238E27FC236}"/>
              </a:extLst>
            </p:cNvPr>
            <p:cNvCxnSpPr/>
            <p:nvPr/>
          </p:nvCxnSpPr>
          <p:spPr>
            <a:xfrm flipV="1">
              <a:off x="2390775" y="3581400"/>
              <a:ext cx="2114550" cy="19050"/>
            </a:xfrm>
            <a:prstGeom prst="line">
              <a:avLst/>
            </a:prstGeom>
            <a:ln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/>
              </a:extLst>
            </p:cNvPr>
            <p:cNvCxnSpPr/>
            <p:nvPr/>
          </p:nvCxnSpPr>
          <p:spPr>
            <a:xfrm flipV="1">
              <a:off x="5934075" y="3448050"/>
              <a:ext cx="2114550" cy="17463"/>
            </a:xfrm>
            <a:prstGeom prst="line">
              <a:avLst/>
            </a:prstGeom>
            <a:ln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/>
              </a:extLst>
            </p:cNvPr>
            <p:cNvCxnSpPr/>
            <p:nvPr/>
          </p:nvCxnSpPr>
          <p:spPr>
            <a:xfrm flipH="1" flipV="1">
              <a:off x="5267325" y="1047750"/>
              <a:ext cx="14288" cy="1733550"/>
            </a:xfrm>
            <a:prstGeom prst="line">
              <a:avLst/>
            </a:prstGeom>
            <a:ln w="15875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/>
              </a:extLst>
            </p:cNvPr>
            <p:cNvCxnSpPr/>
            <p:nvPr/>
          </p:nvCxnSpPr>
          <p:spPr>
            <a:xfrm flipV="1">
              <a:off x="5272088" y="4019550"/>
              <a:ext cx="9525" cy="1714500"/>
            </a:xfrm>
            <a:prstGeom prst="line">
              <a:avLst/>
            </a:prstGeom>
            <a:ln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5" name="TextBox 16"/>
            <p:cNvSpPr txBox="1">
              <a:spLocks noChangeArrowheads="1"/>
            </p:cNvSpPr>
            <p:nvPr/>
          </p:nvSpPr>
          <p:spPr bwMode="auto">
            <a:xfrm>
              <a:off x="2749342" y="630932"/>
              <a:ext cx="2424839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altLang="en-US" sz="1600" b="1" dirty="0">
                  <a:solidFill>
                    <a:srgbClr val="0070C0"/>
                  </a:solidFill>
                  <a:latin typeface="+mn-lt"/>
                </a:rPr>
                <a:t>Сектор за стратешка истраживања, иновације и развојну економску политику</a:t>
              </a:r>
              <a:endParaRPr lang="en-US" altLang="en-US" sz="1600" b="1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3086" name="TextBox 29"/>
            <p:cNvSpPr txBox="1">
              <a:spLocks noChangeArrowheads="1"/>
            </p:cNvSpPr>
            <p:nvPr/>
          </p:nvSpPr>
          <p:spPr bwMode="auto">
            <a:xfrm>
              <a:off x="5434012" y="639467"/>
              <a:ext cx="2286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600" b="1" dirty="0" err="1">
                  <a:solidFill>
                    <a:srgbClr val="00B0F0"/>
                  </a:solidFill>
                  <a:latin typeface="+mn-lt"/>
                </a:rPr>
                <a:t>Сектор</a:t>
              </a:r>
              <a:r>
                <a:rPr lang="en-US" altLang="en-US" sz="1600" b="1" dirty="0">
                  <a:solidFill>
                    <a:srgbClr val="00B0F0"/>
                  </a:solidFill>
                  <a:latin typeface="+mn-lt"/>
                </a:rPr>
                <a:t> </a:t>
              </a:r>
              <a:r>
                <a:rPr lang="en-US" altLang="en-US" sz="1600" b="1" dirty="0" err="1">
                  <a:solidFill>
                    <a:srgbClr val="00B0F0"/>
                  </a:solidFill>
                  <a:latin typeface="+mn-lt"/>
                </a:rPr>
                <a:t>за</a:t>
              </a:r>
              <a:r>
                <a:rPr lang="en-US" altLang="en-US" sz="1600" b="1" dirty="0">
                  <a:solidFill>
                    <a:srgbClr val="00B0F0"/>
                  </a:solidFill>
                  <a:latin typeface="+mn-lt"/>
                </a:rPr>
                <a:t> </a:t>
              </a:r>
              <a:r>
                <a:rPr lang="en-US" altLang="en-US" sz="1600" b="1" dirty="0" err="1">
                  <a:solidFill>
                    <a:srgbClr val="00B0F0"/>
                  </a:solidFill>
                  <a:latin typeface="+mn-lt"/>
                </a:rPr>
                <a:t>подршку</a:t>
              </a:r>
              <a:r>
                <a:rPr lang="en-US" altLang="en-US" sz="1600" b="1" dirty="0">
                  <a:solidFill>
                    <a:srgbClr val="00B0F0"/>
                  </a:solidFill>
                  <a:latin typeface="+mn-lt"/>
                </a:rPr>
                <a:t> </a:t>
              </a:r>
              <a:r>
                <a:rPr lang="en-US" altLang="en-US" sz="1600" b="1" dirty="0" err="1">
                  <a:solidFill>
                    <a:srgbClr val="00B0F0"/>
                  </a:solidFill>
                  <a:latin typeface="+mn-lt"/>
                </a:rPr>
                <a:t>инвестиција</a:t>
              </a:r>
              <a:endParaRPr lang="en-US" altLang="en-US" sz="1600" b="1" dirty="0">
                <a:solidFill>
                  <a:srgbClr val="00B0F0"/>
                </a:solidFill>
                <a:latin typeface="+mn-lt"/>
              </a:endParaRPr>
            </a:p>
          </p:txBody>
        </p:sp>
        <p:sp>
          <p:nvSpPr>
            <p:cNvPr id="3087" name="TextBox 30"/>
            <p:cNvSpPr txBox="1">
              <a:spLocks noChangeArrowheads="1"/>
            </p:cNvSpPr>
            <p:nvPr/>
          </p:nvSpPr>
          <p:spPr bwMode="auto">
            <a:xfrm>
              <a:off x="2743199" y="3480941"/>
              <a:ext cx="2852887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altLang="en-US" sz="1550" b="1" dirty="0">
                  <a:solidFill>
                    <a:srgbClr val="C00000"/>
                  </a:solidFill>
                  <a:latin typeface="+mn-lt"/>
                </a:rPr>
                <a:t>Сектор за </a:t>
              </a:r>
              <a:endParaRPr lang="ru-RU" altLang="en-US" sz="1550" b="1" dirty="0" smtClean="0">
                <a:solidFill>
                  <a:srgbClr val="C00000"/>
                </a:solidFill>
                <a:latin typeface="+mn-lt"/>
              </a:endParaRPr>
            </a:p>
            <a:p>
              <a:r>
                <a:rPr lang="ru-RU" altLang="en-US" sz="1550" b="1" dirty="0" smtClean="0">
                  <a:solidFill>
                    <a:srgbClr val="C00000"/>
                  </a:solidFill>
                  <a:latin typeface="+mn-lt"/>
                </a:rPr>
                <a:t>међународне </a:t>
              </a:r>
              <a:r>
                <a:rPr lang="ru-RU" altLang="en-US" sz="1550" b="1" dirty="0">
                  <a:solidFill>
                    <a:srgbClr val="C00000"/>
                  </a:solidFill>
                  <a:latin typeface="+mn-lt"/>
                </a:rPr>
                <a:t>и </a:t>
              </a:r>
              <a:endParaRPr lang="ru-RU" altLang="en-US" sz="1550" b="1" dirty="0" smtClean="0">
                <a:solidFill>
                  <a:srgbClr val="C00000"/>
                </a:solidFill>
                <a:latin typeface="+mn-lt"/>
              </a:endParaRPr>
            </a:p>
            <a:p>
              <a:r>
                <a:rPr lang="ru-RU" altLang="en-US" sz="1550" b="1" dirty="0" smtClean="0">
                  <a:solidFill>
                    <a:srgbClr val="C00000"/>
                  </a:solidFill>
                  <a:latin typeface="+mn-lt"/>
                </a:rPr>
                <a:t>домаће </a:t>
              </a:r>
              <a:r>
                <a:rPr lang="ru-RU" altLang="en-US" sz="1550" b="1" dirty="0">
                  <a:solidFill>
                    <a:srgbClr val="C00000"/>
                  </a:solidFill>
                  <a:latin typeface="+mn-lt"/>
                </a:rPr>
                <a:t>фондове </a:t>
              </a:r>
              <a:r>
                <a:rPr lang="ru-RU" altLang="en-US" sz="1550" b="1" dirty="0" smtClean="0">
                  <a:solidFill>
                    <a:srgbClr val="C00000"/>
                  </a:solidFill>
                  <a:latin typeface="+mn-lt"/>
                </a:rPr>
                <a:t>у </a:t>
              </a:r>
            </a:p>
            <a:p>
              <a:r>
                <a:rPr lang="ru-RU" altLang="en-US" sz="1550" b="1" dirty="0" smtClean="0">
                  <a:solidFill>
                    <a:srgbClr val="C00000"/>
                  </a:solidFill>
                  <a:latin typeface="+mn-lt"/>
                </a:rPr>
                <a:t>функцији развоја Војводине</a:t>
              </a:r>
              <a:endParaRPr lang="ru-RU" altLang="en-US" sz="1550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3088" name="TextBox 31"/>
            <p:cNvSpPr txBox="1">
              <a:spLocks noChangeArrowheads="1"/>
            </p:cNvSpPr>
            <p:nvPr/>
          </p:nvSpPr>
          <p:spPr bwMode="auto">
            <a:xfrm>
              <a:off x="5921094" y="3539001"/>
              <a:ext cx="2286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600" b="1" dirty="0" err="1">
                  <a:solidFill>
                    <a:srgbClr val="FF6600"/>
                  </a:solidFill>
                  <a:latin typeface="+mn-lt"/>
                </a:rPr>
                <a:t>Сектор</a:t>
              </a:r>
              <a:r>
                <a:rPr lang="en-US" altLang="en-US" sz="1600" b="1" dirty="0">
                  <a:solidFill>
                    <a:srgbClr val="FF6600"/>
                  </a:solidFill>
                  <a:latin typeface="+mn-lt"/>
                </a:rPr>
                <a:t> </a:t>
              </a:r>
              <a:r>
                <a:rPr lang="en-US" altLang="en-US" sz="1600" b="1" dirty="0" err="1">
                  <a:solidFill>
                    <a:srgbClr val="FF6600"/>
                  </a:solidFill>
                  <a:latin typeface="+mn-lt"/>
                </a:rPr>
                <a:t>за</a:t>
              </a:r>
              <a:r>
                <a:rPr lang="en-US" altLang="en-US" sz="1600" b="1" dirty="0">
                  <a:solidFill>
                    <a:srgbClr val="FF6600"/>
                  </a:solidFill>
                  <a:latin typeface="+mn-lt"/>
                </a:rPr>
                <a:t> </a:t>
              </a:r>
              <a:r>
                <a:rPr lang="en-US" altLang="en-US" sz="1600" b="1" dirty="0" err="1">
                  <a:solidFill>
                    <a:srgbClr val="FF6600"/>
                  </a:solidFill>
                  <a:latin typeface="+mn-lt"/>
                </a:rPr>
                <a:t>промоцију</a:t>
              </a:r>
              <a:endParaRPr lang="en-US" altLang="en-US" sz="1600" b="1" dirty="0">
                <a:solidFill>
                  <a:srgbClr val="FF6600"/>
                </a:solidFill>
                <a:latin typeface="+mn-lt"/>
              </a:endParaRPr>
            </a:p>
          </p:txBody>
        </p:sp>
        <p:sp>
          <p:nvSpPr>
            <p:cNvPr id="3089" name="TextBox 18"/>
            <p:cNvSpPr txBox="1">
              <a:spLocks noChangeArrowheads="1"/>
            </p:cNvSpPr>
            <p:nvPr/>
          </p:nvSpPr>
          <p:spPr bwMode="auto">
            <a:xfrm>
              <a:off x="2629755" y="1736065"/>
              <a:ext cx="2633663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§"/>
                <a:defRPr/>
              </a:pPr>
              <a:r>
                <a:rPr lang="sr-Cyrl-RS" altLang="en-US" sz="1200" dirty="0" smtClean="0">
                  <a:latin typeface="+mn-lt"/>
                </a:rPr>
                <a:t>Анализе и истраживања</a:t>
              </a:r>
              <a:r>
                <a:rPr lang="sr-Latn-RS" altLang="en-US" sz="1200" dirty="0" smtClean="0">
                  <a:latin typeface="+mn-lt"/>
                </a:rPr>
                <a:t> </a:t>
              </a:r>
              <a:r>
                <a:rPr lang="sr-Cyrl-RS" altLang="en-US" sz="1200" dirty="0" smtClean="0">
                  <a:latin typeface="+mn-lt"/>
                </a:rPr>
                <a:t>постојећих ресурса и економских потенцијала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§"/>
                <a:defRPr/>
              </a:pPr>
              <a:endParaRPr lang="sr-Cyrl-RS" altLang="en-US" sz="1200" dirty="0" smtClean="0">
                <a:latin typeface="+mn-lt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§"/>
                <a:defRPr/>
              </a:pPr>
              <a:r>
                <a:rPr lang="sr-Cyrl-RS" altLang="en-US" sz="1200" dirty="0" smtClean="0">
                  <a:latin typeface="+mn-lt"/>
                </a:rPr>
                <a:t>Израда Плана развоја АП Војводине за период 2021-2027.</a:t>
              </a:r>
              <a:endParaRPr lang="en-US" altLang="en-US" sz="1200" dirty="0" smtClean="0">
                <a:latin typeface="+mn-lt"/>
              </a:endParaRPr>
            </a:p>
          </p:txBody>
        </p:sp>
        <p:sp>
          <p:nvSpPr>
            <p:cNvPr id="3090" name="TextBox 33"/>
            <p:cNvSpPr txBox="1">
              <a:spLocks noChangeArrowheads="1"/>
            </p:cNvSpPr>
            <p:nvPr/>
          </p:nvSpPr>
          <p:spPr bwMode="auto">
            <a:xfrm>
              <a:off x="5434012" y="1527324"/>
              <a:ext cx="2614613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§"/>
                <a:defRPr/>
              </a:pPr>
              <a:r>
                <a:rPr lang="sr-Cyrl-RS" altLang="en-US" sz="1200" dirty="0">
                  <a:latin typeface="+mn-lt"/>
                </a:rPr>
                <a:t>Привлачење инвестиција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§"/>
                <a:defRPr/>
              </a:pPr>
              <a:endParaRPr lang="sr-Cyrl-RS" altLang="en-US" sz="1200" dirty="0">
                <a:latin typeface="+mn-lt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§"/>
                <a:defRPr/>
              </a:pPr>
              <a:r>
                <a:rPr lang="sr-Cyrl-RS" altLang="en-US" sz="1200" dirty="0">
                  <a:latin typeface="+mn-lt"/>
                </a:rPr>
                <a:t>Подршка домаћим и страним инвеститорима у Војводини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§"/>
                <a:defRPr/>
              </a:pPr>
              <a:endParaRPr lang="sr-Cyrl-RS" altLang="en-US" sz="1200" dirty="0">
                <a:latin typeface="+mn-lt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§"/>
                <a:defRPr/>
              </a:pPr>
              <a:r>
                <a:rPr lang="sr-Cyrl-RS" altLang="en-US" sz="1200" dirty="0">
                  <a:latin typeface="+mn-lt"/>
                </a:rPr>
                <a:t>База добављача и организација догађаја „Дани добављача“</a:t>
              </a:r>
            </a:p>
          </p:txBody>
        </p:sp>
        <p:sp>
          <p:nvSpPr>
            <p:cNvPr id="3091" name="TextBox 34"/>
            <p:cNvSpPr txBox="1">
              <a:spLocks noChangeArrowheads="1"/>
            </p:cNvSpPr>
            <p:nvPr/>
          </p:nvSpPr>
          <p:spPr bwMode="auto">
            <a:xfrm>
              <a:off x="2671763" y="4682985"/>
              <a:ext cx="242887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altLang="en-US" sz="1200" dirty="0" err="1">
                  <a:latin typeface="+mn-lt"/>
                </a:rPr>
                <a:t>Саветовање</a:t>
              </a:r>
              <a:r>
                <a:rPr lang="en-US" altLang="en-US" sz="1200" dirty="0">
                  <a:latin typeface="+mn-lt"/>
                </a:rPr>
                <a:t> </a:t>
              </a:r>
              <a:r>
                <a:rPr lang="en-US" altLang="en-US" sz="1200" dirty="0" err="1">
                  <a:latin typeface="+mn-lt"/>
                </a:rPr>
                <a:t>привредника</a:t>
              </a:r>
              <a:r>
                <a:rPr lang="en-US" altLang="en-US" sz="1200" dirty="0">
                  <a:latin typeface="+mn-lt"/>
                </a:rPr>
                <a:t> у </a:t>
              </a:r>
              <a:r>
                <a:rPr lang="en-US" altLang="en-US" sz="1200" dirty="0" err="1">
                  <a:latin typeface="+mn-lt"/>
                </a:rPr>
                <a:t>Војводини</a:t>
              </a:r>
              <a:r>
                <a:rPr lang="en-US" altLang="en-US" sz="1200" dirty="0">
                  <a:latin typeface="+mn-lt"/>
                </a:rPr>
                <a:t> у </a:t>
              </a:r>
              <a:r>
                <a:rPr lang="en-US" altLang="en-US" sz="1200" dirty="0" err="1">
                  <a:latin typeface="+mn-lt"/>
                </a:rPr>
                <a:t>вези</a:t>
              </a:r>
              <a:r>
                <a:rPr lang="en-US" altLang="en-US" sz="1200" dirty="0">
                  <a:latin typeface="+mn-lt"/>
                </a:rPr>
                <a:t> </a:t>
              </a:r>
              <a:r>
                <a:rPr lang="en-US" altLang="en-US" sz="1200" dirty="0" err="1">
                  <a:latin typeface="+mn-lt"/>
                </a:rPr>
                <a:t>са</a:t>
              </a:r>
              <a:r>
                <a:rPr lang="en-US" altLang="en-US" sz="1200" dirty="0">
                  <a:latin typeface="+mn-lt"/>
                </a:rPr>
                <a:t> </a:t>
              </a:r>
              <a:r>
                <a:rPr lang="en-US" altLang="en-US" sz="1200" dirty="0" err="1">
                  <a:latin typeface="+mn-lt"/>
                </a:rPr>
                <a:t>програмима</a:t>
              </a:r>
              <a:r>
                <a:rPr lang="en-US" altLang="en-US" sz="1200" dirty="0">
                  <a:latin typeface="+mn-lt"/>
                </a:rPr>
                <a:t> </a:t>
              </a:r>
              <a:r>
                <a:rPr lang="en-US" altLang="en-US" sz="1200" dirty="0" err="1">
                  <a:latin typeface="+mn-lt"/>
                </a:rPr>
                <a:t>државне</a:t>
              </a:r>
              <a:r>
                <a:rPr lang="en-US" altLang="en-US" sz="1200" dirty="0">
                  <a:latin typeface="+mn-lt"/>
                </a:rPr>
                <a:t> </a:t>
              </a:r>
              <a:r>
                <a:rPr lang="en-US" altLang="en-US" sz="1200" dirty="0" err="1">
                  <a:latin typeface="+mn-lt"/>
                </a:rPr>
                <a:t>помоћи</a:t>
              </a:r>
              <a:endParaRPr lang="en-US" altLang="en-US" sz="1200" dirty="0">
                <a:latin typeface="+mn-lt"/>
              </a:endParaRPr>
            </a:p>
            <a:p>
              <a:pPr marL="285750" indent="-285750"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§"/>
                <a:defRPr/>
              </a:pPr>
              <a:endParaRPr lang="en-US" altLang="en-US" sz="1200" dirty="0">
                <a:latin typeface="+mn-lt"/>
              </a:endParaRPr>
            </a:p>
            <a:p>
              <a:pPr marL="285750" indent="-285750"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altLang="en-US" sz="1200" dirty="0" err="1">
                  <a:latin typeface="+mn-lt"/>
                </a:rPr>
                <a:t>Редовно</a:t>
              </a:r>
              <a:r>
                <a:rPr lang="en-US" altLang="en-US" sz="1200" dirty="0">
                  <a:latin typeface="+mn-lt"/>
                </a:rPr>
                <a:t> </a:t>
              </a:r>
              <a:r>
                <a:rPr lang="en-US" altLang="en-US" sz="1200" dirty="0" err="1">
                  <a:latin typeface="+mn-lt"/>
                </a:rPr>
                <a:t>праћење</a:t>
              </a:r>
              <a:r>
                <a:rPr lang="en-US" altLang="en-US" sz="1200" dirty="0">
                  <a:latin typeface="+mn-lt"/>
                </a:rPr>
                <a:t> </a:t>
              </a:r>
              <a:r>
                <a:rPr lang="en-US" altLang="en-US" sz="1200" dirty="0" err="1">
                  <a:latin typeface="+mn-lt"/>
                </a:rPr>
                <a:t>домаћих</a:t>
              </a:r>
              <a:r>
                <a:rPr lang="en-US" altLang="en-US" sz="1200" dirty="0">
                  <a:latin typeface="+mn-lt"/>
                </a:rPr>
                <a:t> и </a:t>
              </a:r>
              <a:r>
                <a:rPr lang="en-US" altLang="en-US" sz="1200" dirty="0" err="1">
                  <a:latin typeface="+mn-lt"/>
                </a:rPr>
                <a:t>међународних</a:t>
              </a:r>
              <a:r>
                <a:rPr lang="en-US" altLang="en-US" sz="1200" dirty="0">
                  <a:latin typeface="+mn-lt"/>
                </a:rPr>
                <a:t> </a:t>
              </a:r>
              <a:r>
                <a:rPr lang="en-US" altLang="en-US" sz="1200" dirty="0" err="1">
                  <a:latin typeface="+mn-lt"/>
                </a:rPr>
                <a:t>фондова</a:t>
              </a:r>
              <a:endParaRPr lang="en-US" altLang="en-US" sz="1200" dirty="0">
                <a:latin typeface="+mn-lt"/>
              </a:endParaRPr>
            </a:p>
          </p:txBody>
        </p:sp>
        <p:sp>
          <p:nvSpPr>
            <p:cNvPr id="3092" name="TextBox 35"/>
            <p:cNvSpPr txBox="1">
              <a:spLocks noChangeArrowheads="1"/>
            </p:cNvSpPr>
            <p:nvPr/>
          </p:nvSpPr>
          <p:spPr bwMode="auto">
            <a:xfrm>
              <a:off x="5362575" y="4110754"/>
              <a:ext cx="2686050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§"/>
                <a:defRPr/>
              </a:pPr>
              <a:r>
                <a:rPr lang="sr-Cyrl-RS" altLang="en-US" sz="1200" dirty="0">
                  <a:latin typeface="+mn-lt"/>
                </a:rPr>
                <a:t>Промоција постојећих ресурса и потенцијала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§"/>
                <a:defRPr/>
              </a:pPr>
              <a:endParaRPr lang="sr-Cyrl-RS" altLang="en-US" sz="1200" dirty="0">
                <a:latin typeface="+mn-lt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§"/>
                <a:defRPr/>
              </a:pPr>
              <a:r>
                <a:rPr lang="sr-Cyrl-RS" altLang="en-US" sz="1200" dirty="0">
                  <a:latin typeface="+mn-lt"/>
                </a:rPr>
                <a:t>Наступи на сајмовима заједно са привредницима из АПВ и локалним самоуправама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§"/>
                <a:defRPr/>
              </a:pPr>
              <a:endParaRPr lang="sr-Cyrl-RS" altLang="en-US" sz="1200" dirty="0">
                <a:latin typeface="+mn-lt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§"/>
                <a:defRPr/>
              </a:pPr>
              <a:r>
                <a:rPr lang="sr-Cyrl-RS" altLang="en-US" sz="1200" dirty="0">
                  <a:latin typeface="+mn-lt"/>
                </a:rPr>
                <a:t>Позиционирање Војводине као инвестиционе дестинације за нове инвестиционе пројекте</a:t>
              </a:r>
              <a:endParaRPr lang="en-US" altLang="en-US" sz="1200" dirty="0">
                <a:latin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8338" y="5967413"/>
              <a:ext cx="2403475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400" dirty="0" err="1">
                  <a:solidFill>
                    <a:schemeClr val="bg2">
                      <a:lumMod val="50000"/>
                    </a:schemeClr>
                  </a:solidFill>
                  <a:latin typeface="Calibri" charset="0"/>
                </a:rPr>
                <a:t>www.rav.org.rs</a:t>
              </a:r>
              <a:endParaRPr lang="en-GB" sz="1400" dirty="0">
                <a:solidFill>
                  <a:schemeClr val="bg2">
                    <a:lumMod val="50000"/>
                  </a:schemeClr>
                </a:solidFill>
                <a:latin typeface="Calibri" charset="0"/>
              </a:endParaRPr>
            </a:p>
          </p:txBody>
        </p:sp>
      </p:grpSp>
      <p:cxnSp>
        <p:nvCxnSpPr>
          <p:cNvPr id="25" name="Straight Connector 24">
            <a:extLst>
              <a:ext uri="{FF2B5EF4-FFF2-40B4-BE49-F238E27FC236}"/>
            </a:extLst>
          </p:cNvPr>
          <p:cNvCxnSpPr/>
          <p:nvPr/>
        </p:nvCxnSpPr>
        <p:spPr>
          <a:xfrm flipH="1">
            <a:off x="3612556" y="3412816"/>
            <a:ext cx="1572428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/>
            </a:extLst>
          </p:cNvPr>
          <p:cNvCxnSpPr/>
          <p:nvPr/>
        </p:nvCxnSpPr>
        <p:spPr>
          <a:xfrm flipH="1" flipV="1">
            <a:off x="5810249" y="4089400"/>
            <a:ext cx="14288" cy="173355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/>
            </a:extLst>
          </p:cNvPr>
          <p:cNvCxnSpPr/>
          <p:nvPr/>
        </p:nvCxnSpPr>
        <p:spPr>
          <a:xfrm>
            <a:off x="6437429" y="3398992"/>
            <a:ext cx="1715906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-7938" y="1588"/>
            <a:ext cx="9151938" cy="1122877"/>
            <a:chOff x="0" y="1588"/>
            <a:chExt cx="12192000" cy="1122487"/>
          </a:xfrm>
        </p:grpSpPr>
        <p:sp>
          <p:nvSpPr>
            <p:cNvPr id="10" name="Rectangle 9"/>
            <p:cNvSpPr/>
            <p:nvPr/>
          </p:nvSpPr>
          <p:spPr>
            <a:xfrm>
              <a:off x="0" y="1588"/>
              <a:ext cx="12192000" cy="1122487"/>
            </a:xfrm>
            <a:prstGeom prst="rect">
              <a:avLst/>
            </a:prstGeom>
            <a:gradFill flip="none" rotWithShape="1">
              <a:gsLst>
                <a:gs pos="22000">
                  <a:srgbClr val="3E7EB8"/>
                </a:gs>
                <a:gs pos="87000">
                  <a:srgbClr val="184287">
                    <a:lumMod val="10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pic>
          <p:nvPicPr>
            <p:cNvPr id="11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-1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17" y="369423"/>
              <a:ext cx="1484663" cy="475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433992"/>
            <a:ext cx="7886700" cy="793750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Calibri" pitchFamily="34" charset="0"/>
              </a:rPr>
              <a:t>ШТА РАДИ СЕКТОР ЗА ФОНДОВЕ?</a:t>
            </a:r>
            <a:endParaRPr lang="en-US" sz="3200" b="1" dirty="0" smtClean="0">
              <a:solidFill>
                <a:schemeClr val="bg1"/>
              </a:solidFill>
              <a:latin typeface="+mn-lt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263" y="1595453"/>
            <a:ext cx="8704792" cy="1328569"/>
          </a:xfr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Саветовање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- расположиве субвенције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друге могућности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финансирања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инвестиционих пројеката – </a:t>
            </a:r>
            <a:r>
              <a:rPr lang="sr-Latn-RS" sz="2000" dirty="0" smtClean="0">
                <a:solidFill>
                  <a:schemeClr val="accent1">
                    <a:lumMod val="50000"/>
                  </a:schemeClr>
                </a:solidFill>
              </a:rPr>
              <a:t>„tailor made“ </a:t>
            </a:r>
            <a:r>
              <a:rPr lang="sr-Cyrl-RS" sz="2000" dirty="0" smtClean="0">
                <a:solidFill>
                  <a:schemeClr val="accent1">
                    <a:lumMod val="50000"/>
                  </a:schemeClr>
                </a:solidFill>
              </a:rPr>
              <a:t>приступ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Информисање привредника </a:t>
            </a:r>
            <a:r>
              <a:rPr lang="sr-Latn-RS" sz="2000" b="1" dirty="0" smtClean="0">
                <a:solidFill>
                  <a:schemeClr val="accent1">
                    <a:lumMod val="50000"/>
                  </a:schemeClr>
                </a:solidFill>
              </a:rPr>
              <a:t>„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sr-Latn-RS" sz="2000" b="1" dirty="0" smtClean="0">
                <a:solidFill>
                  <a:schemeClr val="accent1">
                    <a:lumMod val="50000"/>
                  </a:schemeClr>
                </a:solidFill>
              </a:rPr>
              <a:t>ewsletter“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sz="20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RS" sz="2000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раћење актуелних конкурса за субвенције, повољне кредите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друге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програме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sr-Cyrl-RS" sz="2000" dirty="0" smtClean="0">
                <a:solidFill>
                  <a:schemeClr val="accent1">
                    <a:lumMod val="50000"/>
                  </a:schemeClr>
                </a:solidFill>
              </a:rPr>
              <a:t>Војводини </a:t>
            </a:r>
          </a:p>
        </p:txBody>
      </p:sp>
      <p:sp>
        <p:nvSpPr>
          <p:cNvPr id="4" name="Rectangle 3"/>
          <p:cNvSpPr/>
          <p:nvPr/>
        </p:nvSpPr>
        <p:spPr>
          <a:xfrm>
            <a:off x="89012" y="3275718"/>
            <a:ext cx="8860779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ЈЕДИНО МЕСТО ГДЕ МОЖЕТЕ ВИДЕТИ ПРЕГЛЕД АКТУЕЛНИХ КОНКУРСА</a:t>
            </a:r>
            <a:r>
              <a:rPr lang="sr-Latn-RS" sz="2000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 </a:t>
            </a:r>
            <a:r>
              <a:rPr lang="az-Cyrl-AZ" sz="2000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НА СВИМ НИВОИМА</a:t>
            </a:r>
            <a:r>
              <a:rPr lang="sr-Latn-RS" sz="2000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 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И</a:t>
            </a:r>
            <a:r>
              <a:rPr lang="sr-Latn-RS" sz="2000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 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ПО КАТЕГОРИЈАМА</a:t>
            </a:r>
            <a:r>
              <a:rPr lang="sr-Latn-RS" sz="2000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 </a:t>
            </a:r>
            <a:endParaRPr lang="ru-RU" sz="2000" b="1" dirty="0">
              <a:solidFill>
                <a:srgbClr val="5B9BD5">
                  <a:lumMod val="50000"/>
                </a:srgbClr>
              </a:solidFill>
              <a:latin typeface="Calibri"/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Calibri"/>
                <a:hlinkClick r:id="rId5"/>
              </a:rPr>
              <a:t>https</a:t>
            </a:r>
            <a:r>
              <a:rPr lang="en-US" sz="2000" b="1" dirty="0">
                <a:solidFill>
                  <a:srgbClr val="5B9BD5">
                    <a:lumMod val="50000"/>
                  </a:srgbClr>
                </a:solidFill>
                <a:latin typeface="Calibri"/>
                <a:hlinkClick r:id="rId5"/>
              </a:rPr>
              <a:t>://rav.org.rs/sr/javni-pozivi-i-konkursi/</a:t>
            </a:r>
            <a:r>
              <a:rPr lang="sr-Latn-RS" sz="2000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 </a:t>
            </a:r>
            <a:endParaRPr lang="sr-Cyrl-RS" sz="2000" b="1" dirty="0">
              <a:solidFill>
                <a:srgbClr val="5B9BD5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768" y="4600712"/>
            <a:ext cx="8662525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Праћење међународних програма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– </a:t>
            </a:r>
            <a:r>
              <a:rPr lang="sr-Latn-R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HORIZON EUROPE, COSME </a:t>
            </a:r>
            <a:endParaRPr lang="sr-Cyrl-RS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az-Cyrl-AZ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Партнери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– </a:t>
            </a:r>
            <a:r>
              <a:rPr lang="sr-Latn-R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GIZ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sr-Latn-R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EBRD,USAID,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иностране амбасаде и сл.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Анализа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коришћења расположивих фондова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Предлагање мера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 подстицање привреде у Војводини</a:t>
            </a:r>
            <a:endParaRPr lang="sr-Latn-RS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-7938" y="1588"/>
            <a:ext cx="9151938" cy="1122877"/>
            <a:chOff x="0" y="1588"/>
            <a:chExt cx="12192000" cy="1122487"/>
          </a:xfrm>
        </p:grpSpPr>
        <p:sp>
          <p:nvSpPr>
            <p:cNvPr id="12" name="Rectangle 11"/>
            <p:cNvSpPr/>
            <p:nvPr/>
          </p:nvSpPr>
          <p:spPr>
            <a:xfrm>
              <a:off x="0" y="1588"/>
              <a:ext cx="12192000" cy="1122487"/>
            </a:xfrm>
            <a:prstGeom prst="rect">
              <a:avLst/>
            </a:prstGeom>
            <a:gradFill flip="none" rotWithShape="1">
              <a:gsLst>
                <a:gs pos="22000">
                  <a:srgbClr val="3E7EB8"/>
                </a:gs>
                <a:gs pos="87000">
                  <a:srgbClr val="184287">
                    <a:lumMod val="10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pic>
          <p:nvPicPr>
            <p:cNvPr id="13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-1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17" y="369423"/>
              <a:ext cx="1484663" cy="475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737496" y="1710567"/>
            <a:ext cx="7831969" cy="4870332"/>
            <a:chOff x="737496" y="1440381"/>
            <a:chExt cx="8032547" cy="511416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4"/>
            <a:srcRect l="7336" t="3187" r="11964" b="4487"/>
            <a:stretch/>
          </p:blipFill>
          <p:spPr bwMode="auto">
            <a:xfrm>
              <a:off x="822325" y="1440381"/>
              <a:ext cx="7947718" cy="5114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3"/>
            <p:cNvSpPr/>
            <p:nvPr/>
          </p:nvSpPr>
          <p:spPr>
            <a:xfrm>
              <a:off x="5052928" y="2152989"/>
              <a:ext cx="1048467" cy="97438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737496" y="3258971"/>
              <a:ext cx="1102840" cy="173782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874713" y="371499"/>
            <a:ext cx="7954962" cy="92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ИНФОРМИШИТЕ СЕ НА САЈТУ </a:t>
            </a:r>
            <a:r>
              <a:rPr lang="en-US" sz="3200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РАВ-а</a:t>
            </a:r>
            <a:r>
              <a:rPr lang="en-US" sz="3200" b="1" dirty="0" smtClean="0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 </a:t>
            </a:r>
            <a:endParaRPr lang="en-US" sz="3200" b="1" dirty="0">
              <a:solidFill>
                <a:srgbClr val="1F4E79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91679" y="1170078"/>
            <a:ext cx="4152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1F4E79"/>
                </a:solidFill>
                <a:ea typeface="Calibri" pitchFamily="34" charset="0"/>
                <a:cs typeface="Calibri" pitchFamily="34" charset="0"/>
                <a:hlinkClick r:id="rId5"/>
              </a:rPr>
              <a:t>www.rav.org.rs</a:t>
            </a:r>
            <a:endParaRPr 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-7938" y="1588"/>
            <a:ext cx="9151938" cy="1122877"/>
            <a:chOff x="0" y="1588"/>
            <a:chExt cx="12192000" cy="1122487"/>
          </a:xfrm>
        </p:grpSpPr>
        <p:sp>
          <p:nvSpPr>
            <p:cNvPr id="9" name="Rectangle 8"/>
            <p:cNvSpPr/>
            <p:nvPr/>
          </p:nvSpPr>
          <p:spPr>
            <a:xfrm>
              <a:off x="0" y="1588"/>
              <a:ext cx="12192000" cy="1122487"/>
            </a:xfrm>
            <a:prstGeom prst="rect">
              <a:avLst/>
            </a:prstGeom>
            <a:gradFill flip="none" rotWithShape="1">
              <a:gsLst>
                <a:gs pos="22000">
                  <a:srgbClr val="3E7EB8"/>
                </a:gs>
                <a:gs pos="87000">
                  <a:srgbClr val="184287">
                    <a:lumMod val="10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pic>
          <p:nvPicPr>
            <p:cNvPr id="11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-1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17" y="369423"/>
              <a:ext cx="1484663" cy="475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103314" y="2410730"/>
            <a:ext cx="7595844" cy="4175125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sr-Cyrl-R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sr-Cyrl-R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28600" lvl="1" defTabSz="685800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Набавка опреме (нове и половне)</a:t>
            </a:r>
          </a:p>
          <a:p>
            <a:pPr marL="228600" lvl="1" defTabSz="685800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Субвенције за изградњу, доградњу, реконструкцију, адаптацију и инвестиционо одржавање пословних и производних објеката</a:t>
            </a:r>
          </a:p>
          <a:p>
            <a:pPr marL="228600" lvl="1" defTabSz="685800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Подршка за ново запошљавање</a:t>
            </a:r>
          </a:p>
          <a:p>
            <a:pPr marL="228600" lvl="1" defTabSz="685800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Набавка репроматеријала </a:t>
            </a:r>
          </a:p>
          <a:p>
            <a:pPr marL="228600" lvl="1" defTabSz="685800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Специјализоване обуке запослених </a:t>
            </a:r>
          </a:p>
          <a:p>
            <a:pPr marL="228600" lvl="1" defTabSz="685800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Финансијска и стручна подршка за наступе на сајмовима</a:t>
            </a:r>
          </a:p>
          <a:p>
            <a:pPr marL="228600" lvl="1" defTabSz="685800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Стручна подршка за пословна повезивања</a:t>
            </a:r>
            <a:endParaRPr lang="sr-Cyrl-R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sr-Latn-RS" sz="2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84250" y="278626"/>
            <a:ext cx="7912100" cy="7937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r-Cyrl-RS" sz="3200" b="1" dirty="0">
                <a:solidFill>
                  <a:schemeClr val="bg1"/>
                </a:solidFill>
                <a:latin typeface="+mn-lt"/>
              </a:rPr>
              <a:t>ПОТРЕБЕ ПРИВРЕДНИКА У </a:t>
            </a:r>
            <a:endParaRPr lang="sr-Cyrl-RS" sz="3200" b="1" dirty="0" smtClean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r>
              <a:rPr lang="sr-Cyrl-RS" sz="3200" b="1" dirty="0" smtClean="0">
                <a:solidFill>
                  <a:schemeClr val="bg1"/>
                </a:solidFill>
                <a:latin typeface="+mn-lt"/>
              </a:rPr>
              <a:t>ВОЈВОДИНИ </a:t>
            </a:r>
            <a:r>
              <a:rPr lang="sr-Cyrl-RS" sz="3200" b="1" dirty="0">
                <a:solidFill>
                  <a:schemeClr val="bg1"/>
                </a:solidFill>
                <a:latin typeface="+mn-lt"/>
              </a:rPr>
              <a:t>ЗА СУБВЕНЦИЈАМА </a:t>
            </a:r>
            <a:endParaRPr lang="en-US" sz="3200" b="1" dirty="0">
              <a:solidFill>
                <a:schemeClr val="bg1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7284" y="1463164"/>
            <a:ext cx="5501489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sr-Cyrl-RS" sz="2000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СУБВЕНЦИЈЕ </a:t>
            </a:r>
            <a:endParaRPr lang="sr-Cyrl-RS" sz="2000" b="1" dirty="0" smtClean="0">
              <a:solidFill>
                <a:srgbClr val="5B9BD5">
                  <a:lumMod val="50000"/>
                </a:srgbClr>
              </a:solidFill>
              <a:latin typeface="Calibri"/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sr-Cyrl-RS" sz="2000" b="1" dirty="0" smtClean="0">
                <a:solidFill>
                  <a:srgbClr val="5B9BD5">
                    <a:lumMod val="50000"/>
                  </a:srgbClr>
                </a:solidFill>
                <a:latin typeface="Calibri"/>
              </a:rPr>
              <a:t>И </a:t>
            </a:r>
            <a:r>
              <a:rPr lang="sr-Cyrl-RS" sz="2000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ДРУГЕ ВРСТЕ ДРЖАВНЕ ПОМОЋИ 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sr-Cyrl-RS" sz="2000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НАЈВИШЕ СЕ ТРАЖЕ </a:t>
            </a:r>
            <a:r>
              <a:rPr lang="sr-Cyrl-RS" sz="2000" b="1" dirty="0" smtClean="0">
                <a:solidFill>
                  <a:srgbClr val="5B9BD5">
                    <a:lumMod val="50000"/>
                  </a:srgbClr>
                </a:solidFill>
                <a:latin typeface="Calibri"/>
              </a:rPr>
              <a:t>ЗА </a:t>
            </a:r>
            <a:r>
              <a:rPr lang="sr-Cyrl-RS" sz="2000" b="1" dirty="0" smtClean="0">
                <a:solidFill>
                  <a:srgbClr val="5B9BD5">
                    <a:lumMod val="50000"/>
                  </a:srgbClr>
                </a:solidFill>
                <a:latin typeface="Calibri"/>
              </a:rPr>
              <a:t>СЛЕДЕЋЕ НАМЕНЕ</a:t>
            </a:r>
            <a:r>
              <a:rPr lang="sr-Cyrl-RS" sz="2000" dirty="0" smtClean="0">
                <a:solidFill>
                  <a:srgbClr val="5B9BD5">
                    <a:lumMod val="50000"/>
                  </a:srgbClr>
                </a:solidFill>
                <a:latin typeface="Calibri"/>
              </a:rPr>
              <a:t>:</a:t>
            </a:r>
            <a:endParaRPr lang="en-US" sz="2000" dirty="0">
              <a:solidFill>
                <a:srgbClr val="5B9BD5">
                  <a:lumMod val="50000"/>
                </a:srgb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-7938" y="1588"/>
            <a:ext cx="9151938" cy="1122877"/>
            <a:chOff x="0" y="1588"/>
            <a:chExt cx="12192000" cy="1122487"/>
          </a:xfrm>
        </p:grpSpPr>
        <p:sp>
          <p:nvSpPr>
            <p:cNvPr id="8" name="Rectangle 7"/>
            <p:cNvSpPr/>
            <p:nvPr/>
          </p:nvSpPr>
          <p:spPr>
            <a:xfrm>
              <a:off x="0" y="1588"/>
              <a:ext cx="12192000" cy="1122487"/>
            </a:xfrm>
            <a:prstGeom prst="rect">
              <a:avLst/>
            </a:prstGeom>
            <a:gradFill flip="none" rotWithShape="1">
              <a:gsLst>
                <a:gs pos="22000">
                  <a:srgbClr val="3E7EB8"/>
                </a:gs>
                <a:gs pos="87000">
                  <a:srgbClr val="184287">
                    <a:lumMod val="10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pic>
          <p:nvPicPr>
            <p:cNvPr id="9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-1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17" y="369423"/>
              <a:ext cx="1484663" cy="475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64341" y="1154995"/>
            <a:ext cx="8879659" cy="5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28600" lvl="1" indent="-228600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sr-Cyrl-RS" alt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Бесповратна средства за набавку машина и </a:t>
            </a:r>
            <a:r>
              <a:rPr lang="sr-Cyrl-RS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опреме  - </a:t>
            </a:r>
            <a:r>
              <a:rPr lang="sr-Cyrl-RS" alt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од </a:t>
            </a:r>
            <a:r>
              <a:rPr lang="sr-Cyrl-RS" alt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50-80% </a:t>
            </a:r>
            <a:r>
              <a:rPr lang="sr-Cyrl-RS" alt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суфинансирање</a:t>
            </a:r>
          </a:p>
          <a:p>
            <a:pPr marL="228600" lvl="1" indent="-228600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endParaRPr lang="sr-Latn-RS" altLang="en-US" sz="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28600" lvl="1" indent="-228600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sr-Cyrl-RS" alt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Бесповратна средства за запошљавање </a:t>
            </a:r>
            <a:r>
              <a:rPr lang="sr-Cyrl-RS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- </a:t>
            </a:r>
            <a:r>
              <a:rPr lang="sr-Cyrl-RS" alt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€3.000-€5.000 по радном </a:t>
            </a:r>
            <a:r>
              <a:rPr lang="sr-Cyrl-RS" alt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месту</a:t>
            </a:r>
          </a:p>
          <a:p>
            <a:pPr marL="228600" lvl="1" indent="-228600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endParaRPr lang="sr-Cyrl-RS" altLang="en-US" sz="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28600" lvl="1" indent="-228600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sr-Cyrl-RS" alt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Бесповратна средства за набавку репроматеријала</a:t>
            </a:r>
            <a:r>
              <a:rPr lang="sr-Cyrl-RS" alt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sr-Cyrl-RS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- </a:t>
            </a:r>
            <a:r>
              <a:rPr lang="sr-Cyrl-RS" alt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до </a:t>
            </a:r>
            <a:r>
              <a:rPr lang="sr-Cyrl-RS" alt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80% фактурне вредности (највише 4.900.000РСД</a:t>
            </a:r>
            <a:r>
              <a:rPr lang="sr-Cyrl-RS" alt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)</a:t>
            </a:r>
          </a:p>
          <a:p>
            <a:pPr marL="228600" lvl="1" indent="-228600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endParaRPr lang="sr-Cyrl-RS" altLang="en-US" sz="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28600" lvl="1" indent="-228600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sr-Cyrl-RS" alt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Субвенције за </a:t>
            </a:r>
            <a:r>
              <a:rPr lang="sr-Cyrl-RS" alt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туризам, старе занате, креативну индустрију и женско </a:t>
            </a:r>
            <a:r>
              <a:rPr lang="sr-Cyrl-RS" alt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предузетништво</a:t>
            </a:r>
          </a:p>
          <a:p>
            <a:pPr marL="228600" lvl="1" indent="-228600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endParaRPr lang="sr-Cyrl-RS" altLang="en-US" sz="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28600" lvl="1" indent="-228600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sr-Cyrl-RS" alt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Бесповратна средства </a:t>
            </a:r>
            <a:r>
              <a:rPr lang="sr-Cyrl-RS" alt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 </a:t>
            </a:r>
            <a:r>
              <a:rPr lang="sr-Cyrl-RS" alt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субвенционисани кредити</a:t>
            </a:r>
            <a:r>
              <a:rPr lang="sr-Cyrl-RS" alt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за </a:t>
            </a:r>
            <a:r>
              <a:rPr lang="sr-Cyrl-RS" alt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пољопривреднике</a:t>
            </a:r>
          </a:p>
          <a:p>
            <a:pPr marL="228600" lvl="1" indent="-228600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endParaRPr lang="sr-Latn-RS" altLang="en-US" sz="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28600" lvl="1" indent="-228600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sr-Cyrl-R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Развојни фонд АПВ </a:t>
            </a:r>
            <a:r>
              <a:rPr lang="sr-Cyrl-R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– дугорочни и краткорочни кредити, камате од 1-3%, рок враћања од 1 до 7 година уз грејс </a:t>
            </a:r>
            <a:r>
              <a:rPr lang="az-Cyrl-AZ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до </a:t>
            </a:r>
            <a:r>
              <a:rPr lang="sr-Cyrl-R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24 месеца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;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субвенционисани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кредити за туризам, сеоски туризам и наводњавање</a:t>
            </a:r>
            <a:endParaRPr lang="sr-Cyrl-RS" sz="20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28600" lvl="1" indent="-228600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endParaRPr lang="sr-Cyrl-RS" altLang="en-US" sz="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28600" lvl="1" indent="-228600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sr-Cyrl-RS" alt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Гаранцијски фонд </a:t>
            </a:r>
            <a:r>
              <a:rPr lang="sr-Cyrl-RS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АПВ </a:t>
            </a:r>
            <a:r>
              <a:rPr lang="sr-Cyrl-RS" alt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– од 30-100% покривање гаранције по кредиту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41550" y="145736"/>
            <a:ext cx="6304678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sr-Cyrl-RS" altLang="en-US" sz="3200" b="1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ПРОГРАМИ ПОДСТИЦАЈА </a:t>
            </a:r>
          </a:p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sr-Cyrl-RS" altLang="en-US" sz="3200" b="1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У ВОЈВОДИНИ</a:t>
            </a:r>
            <a:endParaRPr lang="en-US" altLang="en-US" sz="3200" b="1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-7938" y="1588"/>
            <a:ext cx="9151938" cy="1122877"/>
            <a:chOff x="0" y="1588"/>
            <a:chExt cx="12192000" cy="1122487"/>
          </a:xfrm>
        </p:grpSpPr>
        <p:sp>
          <p:nvSpPr>
            <p:cNvPr id="9" name="Rectangle 8"/>
            <p:cNvSpPr/>
            <p:nvPr/>
          </p:nvSpPr>
          <p:spPr>
            <a:xfrm>
              <a:off x="0" y="1588"/>
              <a:ext cx="12192000" cy="1122487"/>
            </a:xfrm>
            <a:prstGeom prst="rect">
              <a:avLst/>
            </a:prstGeom>
            <a:gradFill flip="none" rotWithShape="1">
              <a:gsLst>
                <a:gs pos="22000">
                  <a:srgbClr val="3E7EB8"/>
                </a:gs>
                <a:gs pos="87000">
                  <a:srgbClr val="184287">
                    <a:lumMod val="10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pic>
          <p:nvPicPr>
            <p:cNvPr id="10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-1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17" y="369423"/>
              <a:ext cx="1484663" cy="475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60913" y="552411"/>
            <a:ext cx="739420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>
              <a:spcBef>
                <a:spcPct val="0"/>
              </a:spcBef>
              <a:buClrTx/>
              <a:buNone/>
              <a:defRPr/>
            </a:pPr>
            <a:r>
              <a:rPr lang="az-Cyrl-AZ" altLang="sr-Latn-RS" sz="3200" b="1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СУБВЕНЦИЈЕ ДРУГИ КВАРТАЛ </a:t>
            </a:r>
            <a:r>
              <a:rPr lang="sr-Latn-RS" altLang="sr-Latn-RS" sz="3200" b="1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2021.</a:t>
            </a:r>
          </a:p>
        </p:txBody>
      </p:sp>
      <p:sp>
        <p:nvSpPr>
          <p:cNvPr id="7" name="Title 12"/>
          <p:cNvSpPr txBox="1">
            <a:spLocks/>
          </p:cNvSpPr>
          <p:nvPr/>
        </p:nvSpPr>
        <p:spPr>
          <a:xfrm>
            <a:off x="518615" y="1247903"/>
            <a:ext cx="8625385" cy="4535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altLang="en-US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*</a:t>
            </a:r>
            <a:r>
              <a:rPr lang="sr-Cyrl-RS" altLang="en-US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КОНКУРС ЗА ДОДЕЛУ БЕСПОВРАТНИХ СРЕДСТАВ</a:t>
            </a:r>
            <a:r>
              <a:rPr lang="sr-Latn-RS" altLang="en-US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 </a:t>
            </a:r>
            <a:r>
              <a:rPr lang="sr-Cyrl-RS" altLang="en-US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ПРИВРЕДНИМ ДРУШТВИМА</a:t>
            </a:r>
            <a:r>
              <a:rPr lang="sr-Latn-RS" altLang="en-US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sr-Cyrl-RS" altLang="en-US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 КУПОВИНУ ОПРЕМЕ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Latn-RS" altLang="en-US" sz="16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sr-Cyrl-RS" altLang="en-U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</a:t>
            </a:r>
            <a:r>
              <a:rPr lang="sr-Cyrl-RS" alt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раво </a:t>
            </a:r>
            <a:r>
              <a:rPr lang="sr-Cyrl-RS" altLang="en-U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 учешће имају привредна друштва која остварују пословне приходе у висини до 800.000.000,00 РСД</a:t>
            </a: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sr-Cyrl-RS" alt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годишње</a:t>
            </a:r>
            <a:endParaRPr lang="sr-Latn-RS" altLang="en-US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sr-Cyrl-RS" altLang="en-U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Бесповратна средства у висини од 2.000.000,00 до 8.000.000,00 </a:t>
            </a:r>
            <a:r>
              <a:rPr lang="sr-Cyrl-RS" alt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РСД</a:t>
            </a:r>
            <a:endParaRPr lang="sr-Latn-RS" altLang="en-US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sr-Cyrl-RS" altLang="en-U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Максималан износ који може бити одобрен је до 50% нето вредности </a:t>
            </a:r>
            <a:r>
              <a:rPr lang="sr-Cyrl-RS" alt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опреме</a:t>
            </a:r>
            <a:endParaRPr lang="sr-Latn-RS" altLang="en-US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az-Cyrl-AZ" alt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</a:t>
            </a:r>
            <a:r>
              <a:rPr lang="sr-Cyrl-RS" altLang="en-U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редност опреме не сме да буде мања од </a:t>
            </a:r>
            <a:r>
              <a:rPr lang="sr-Cyrl-RS" alt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4.000.000,00РСД</a:t>
            </a:r>
            <a:r>
              <a:rPr lang="en-US" alt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sr-Cyrl-RS" altLang="en-U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без урачунатог ПДВ-а, зависних трошкова набавке, монтаже, пуштања у рад, трошкови обуке за коришћење, трошкова царињења и осталих зависних </a:t>
            </a:r>
            <a:r>
              <a:rPr lang="sr-Cyrl-RS" alt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трошкова</a:t>
            </a: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az-Cyrl-AZ" altLang="en-US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УСЛОВ</a:t>
            </a:r>
            <a:r>
              <a:rPr lang="en-US" altLang="en-US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 </a:t>
            </a:r>
            <a:r>
              <a:rPr lang="az-Cyrl-AZ" altLang="en-US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ДА </a:t>
            </a:r>
            <a:r>
              <a:rPr lang="en-US" altLang="en-US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У ПРОСЕКУ У ПРЕТХОДНИХ 12 МЕСЕЦИ </a:t>
            </a:r>
            <a:r>
              <a:rPr lang="az-Cyrl-AZ" altLang="en-US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НИЈЕ </a:t>
            </a:r>
            <a:r>
              <a:rPr lang="en-US" altLang="en-US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СМАЊ</a:t>
            </a:r>
            <a:r>
              <a:rPr lang="az-Cyrl-AZ" altLang="en-US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ЕН</a:t>
            </a:r>
            <a:r>
              <a:rPr lang="en-US" altLang="en-US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БРОЈ РАДНИКА ЗА 10% ИЛИ ВИШЕ </a:t>
            </a:r>
            <a:endParaRPr lang="en-GB" altLang="en-US" sz="1600" b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az-Cyrl-AZ" alt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Обавезна</a:t>
            </a:r>
            <a:r>
              <a:rPr lang="sr-Latn-RS" alt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sr-Cyrl-RS" altLang="en-U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је банкарска гаранција на годину дана у износу одобрених бесповратних </a:t>
            </a:r>
            <a:r>
              <a:rPr lang="sr-Cyrl-RS" alt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средстава</a:t>
            </a:r>
            <a:r>
              <a:rPr lang="sr-Latn-RS" alt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ru-RU" altLang="en-US" sz="1600" dirty="0" smtClean="0">
                <a:solidFill>
                  <a:schemeClr val="accent1">
                    <a:lumMod val="50000"/>
                  </a:schemeClr>
                </a:solidFill>
              </a:rPr>
              <a:t> поврат гаранције након куповине опреме</a:t>
            </a:r>
            <a:r>
              <a:rPr lang="sr-Latn-RS" alt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и</a:t>
            </a:r>
            <a:r>
              <a:rPr lang="sr-Latn-RS" alt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en-US" sz="1600" dirty="0" smtClean="0">
                <a:solidFill>
                  <a:schemeClr val="accent1">
                    <a:lumMod val="50000"/>
                  </a:schemeClr>
                </a:solidFill>
              </a:rPr>
              <a:t>упис залоге првог заложног реда у корист Покрајинског секретаријата на 3 године </a:t>
            </a:r>
            <a:endParaRPr lang="sr-Latn-RS" altLang="en-US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sr-Cyrl-RS" altLang="en-U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Рок за куповину опреме је годину дана од дана подношења </a:t>
            </a:r>
            <a:r>
              <a:rPr lang="sr-Cyrl-RS" alt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пријаве</a:t>
            </a:r>
            <a:endParaRPr lang="sr-Latn-RS" altLang="en-US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ture1.png"/>
          <p:cNvPicPr>
            <a:picLocks noChangeAspect="1"/>
          </p:cNvPicPr>
          <p:nvPr/>
        </p:nvPicPr>
        <p:blipFill>
          <a:blip r:embed="rId3"/>
          <a:srcRect t="28961"/>
          <a:stretch>
            <a:fillRect/>
          </a:stretch>
        </p:blipFill>
        <p:spPr>
          <a:xfrm>
            <a:off x="1001562" y="3807147"/>
            <a:ext cx="7228020" cy="2917523"/>
          </a:xfrm>
          <a:prstGeom prst="rect">
            <a:avLst/>
          </a:prstGeom>
        </p:spPr>
      </p:pic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-7938" y="1588"/>
            <a:ext cx="9151938" cy="1122877"/>
            <a:chOff x="0" y="1588"/>
            <a:chExt cx="12192000" cy="1122487"/>
          </a:xfrm>
        </p:grpSpPr>
        <p:sp>
          <p:nvSpPr>
            <p:cNvPr id="10" name="Rectangle 9"/>
            <p:cNvSpPr/>
            <p:nvPr/>
          </p:nvSpPr>
          <p:spPr>
            <a:xfrm>
              <a:off x="0" y="1588"/>
              <a:ext cx="12192000" cy="1122487"/>
            </a:xfrm>
            <a:prstGeom prst="rect">
              <a:avLst/>
            </a:prstGeom>
            <a:gradFill flip="none" rotWithShape="1">
              <a:gsLst>
                <a:gs pos="22000">
                  <a:srgbClr val="3E7EB8"/>
                </a:gs>
                <a:gs pos="87000">
                  <a:srgbClr val="184287">
                    <a:lumMod val="10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pic>
          <p:nvPicPr>
            <p:cNvPr id="11" name="Picture 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-1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17" y="369423"/>
              <a:ext cx="1484663" cy="475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996269" y="514184"/>
            <a:ext cx="7233313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68426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>
              <a:spcBef>
                <a:spcPct val="0"/>
              </a:spcBef>
              <a:buClrTx/>
              <a:buNone/>
              <a:defRPr/>
            </a:pPr>
            <a:r>
              <a:rPr lang="az-Cyrl-AZ" altLang="sr-Latn-RS" b="1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ОНЛАЈН ДАНИ ДОБАВЉАЧА </a:t>
            </a:r>
            <a:r>
              <a:rPr lang="sr-Latn-RS" altLang="sr-Latn-RS" b="1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2021.</a:t>
            </a:r>
            <a:endParaRPr lang="sr-Latn-RS" altLang="sr-Latn-RS" b="1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054" y="1408542"/>
            <a:ext cx="8325599" cy="23986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sr-Latn-RS" sz="2000" dirty="0" smtClean="0"/>
              <a:t> </a:t>
            </a:r>
            <a:r>
              <a:rPr lang="ru-RU" alt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24.03</a:t>
            </a:r>
            <a:r>
              <a:rPr lang="sr-Latn-RS" alt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  <a:r>
              <a:rPr lang="ru-RU" alt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одржан Дан добављача – Агробизнис 2021. </a:t>
            </a:r>
            <a:r>
              <a:rPr lang="ru-RU" alt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онлајн</a:t>
            </a:r>
            <a:r>
              <a:rPr lang="sr-Latn-RS" alt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Б2Б састанци</a:t>
            </a:r>
            <a:r>
              <a:rPr lang="sr-Latn-RS" alt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домаћих произвођача свежег воћа и поврћа са компанијом Лидл Србија. </a:t>
            </a:r>
            <a:r>
              <a:rPr lang="sr-Latn-RS" alt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O</a:t>
            </a:r>
            <a:r>
              <a:rPr lang="ru-RU" alt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држан је и </a:t>
            </a:r>
            <a:r>
              <a:rPr lang="ru-RU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онлине </a:t>
            </a:r>
            <a:r>
              <a:rPr lang="ru-RU" alt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панел „Наука у служби привреде“. </a:t>
            </a:r>
            <a:endParaRPr lang="sr-Latn-RS" altLang="en-US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endParaRPr lang="sr-Latn-RS" altLang="en-US" sz="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sr-Latn-RS" alt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Још 3 </a:t>
            </a:r>
            <a:r>
              <a:rPr lang="ru-RU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дана </a:t>
            </a:r>
            <a:r>
              <a:rPr lang="ru-RU" alt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добављача у наредна три месеца </a:t>
            </a:r>
            <a:r>
              <a:rPr lang="sr-Latn-RS" alt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- </a:t>
            </a:r>
            <a:r>
              <a:rPr lang="ru-RU" alt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домаће компаније моћи да се представе неким другим страним, домаћим или регионалмим трговински ланцима, дистрибутерима, или великим произвођачима прехрамбених производа</a:t>
            </a:r>
            <a:r>
              <a:rPr lang="ru-RU" alt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  <a:endParaRPr lang="sr-Latn-RS" sz="2000" dirty="0" smtClean="0"/>
          </a:p>
        </p:txBody>
      </p:sp>
      <p:sp>
        <p:nvSpPr>
          <p:cNvPr id="14" name="Right Arrow 13"/>
          <p:cNvSpPr/>
          <p:nvPr/>
        </p:nvSpPr>
        <p:spPr>
          <a:xfrm rot="20959383">
            <a:off x="851338" y="4437482"/>
            <a:ext cx="2956430" cy="1450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7851661" y="4100668"/>
            <a:ext cx="933992" cy="14551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767" y="3689125"/>
            <a:ext cx="7212404" cy="29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534" y="1417712"/>
            <a:ext cx="3436330" cy="200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794239" y="1566537"/>
            <a:ext cx="53287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Cyrl-AZ" alt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ПОСЛЕДЊИ ОДРЖАН САЈАМ</a:t>
            </a:r>
            <a:endParaRPr lang="sr-Cyrl-RS" altLang="en-US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sr-Cyrl-RS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„</a:t>
            </a:r>
            <a:r>
              <a:rPr lang="en-US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FRUIT LOGISTICA 2020</a:t>
            </a:r>
            <a:r>
              <a:rPr lang="sr-Cyrl-RS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“</a:t>
            </a:r>
            <a:r>
              <a:rPr lang="en-US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sr-Cyrl-RS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Берлин, </a:t>
            </a:r>
            <a:r>
              <a:rPr lang="sr-Latn-RS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5-7. </a:t>
            </a:r>
            <a:r>
              <a:rPr lang="sr-Cyrl-RS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фебруара</a:t>
            </a:r>
            <a:endParaRPr lang="en-US" altLang="en-US" sz="2000" b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endParaRPr lang="en-US" altLang="en-US" sz="2000" b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alt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Један од највећих међународних сајмова за произвођаче свежег воћа и поврћа</a:t>
            </a:r>
            <a:endParaRPr lang="en-US" altLang="en-US" sz="20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0" y="0"/>
            <a:ext cx="9151938" cy="1122877"/>
            <a:chOff x="0" y="1588"/>
            <a:chExt cx="12192000" cy="1122487"/>
          </a:xfrm>
        </p:grpSpPr>
        <p:sp>
          <p:nvSpPr>
            <p:cNvPr id="12" name="Rectangle 11"/>
            <p:cNvSpPr/>
            <p:nvPr/>
          </p:nvSpPr>
          <p:spPr>
            <a:xfrm>
              <a:off x="0" y="1588"/>
              <a:ext cx="12192000" cy="1122487"/>
            </a:xfrm>
            <a:prstGeom prst="rect">
              <a:avLst/>
            </a:prstGeom>
            <a:gradFill flip="none" rotWithShape="1">
              <a:gsLst>
                <a:gs pos="22000">
                  <a:srgbClr val="3E7EB8"/>
                </a:gs>
                <a:gs pos="87000">
                  <a:srgbClr val="184287">
                    <a:lumMod val="10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pic>
          <p:nvPicPr>
            <p:cNvPr id="13" name="Picture 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-1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17" y="369423"/>
              <a:ext cx="1484663" cy="475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427212" y="527692"/>
            <a:ext cx="6602692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68426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>
              <a:spcBef>
                <a:spcPct val="0"/>
              </a:spcBef>
              <a:buClrTx/>
              <a:buNone/>
              <a:defRPr/>
            </a:pPr>
            <a:r>
              <a:rPr lang="az-Cyrl-AZ" altLang="sr-Latn-RS" b="1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НАСТУПИ НА САЈМОВИМА</a:t>
            </a:r>
            <a:endParaRPr lang="sr-Latn-RS" altLang="sr-Latn-RS" b="1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3755</TotalTime>
  <Words>682</Words>
  <Application>Microsoft Office PowerPoint</Application>
  <PresentationFormat>On-screen Show (4:3)</PresentationFormat>
  <Paragraphs>134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ШТА РАДИ СЕКТОР ЗА ФОНДОВЕ?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Biljana</cp:lastModifiedBy>
  <cp:revision>304</cp:revision>
  <cp:lastPrinted>2019-09-02T09:58:30Z</cp:lastPrinted>
  <dcterms:created xsi:type="dcterms:W3CDTF">2019-06-24T15:00:47Z</dcterms:created>
  <dcterms:modified xsi:type="dcterms:W3CDTF">2021-03-25T10:46:20Z</dcterms:modified>
</cp:coreProperties>
</file>